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1"/>
  </p:sldMasterIdLst>
  <p:notesMasterIdLst>
    <p:notesMasterId r:id="rId39"/>
  </p:notesMasterIdLst>
  <p:sldIdLst>
    <p:sldId id="256" r:id="rId2"/>
    <p:sldId id="257" r:id="rId3"/>
    <p:sldId id="258" r:id="rId4"/>
    <p:sldId id="288" r:id="rId5"/>
    <p:sldId id="259" r:id="rId6"/>
    <p:sldId id="275" r:id="rId7"/>
    <p:sldId id="260" r:id="rId8"/>
    <p:sldId id="280" r:id="rId9"/>
    <p:sldId id="261" r:id="rId10"/>
    <p:sldId id="276" r:id="rId11"/>
    <p:sldId id="262" r:id="rId12"/>
    <p:sldId id="263" r:id="rId13"/>
    <p:sldId id="264" r:id="rId14"/>
    <p:sldId id="272" r:id="rId15"/>
    <p:sldId id="278" r:id="rId16"/>
    <p:sldId id="277" r:id="rId17"/>
    <p:sldId id="292" r:id="rId18"/>
    <p:sldId id="265" r:id="rId19"/>
    <p:sldId id="267" r:id="rId20"/>
    <p:sldId id="268" r:id="rId21"/>
    <p:sldId id="282" r:id="rId22"/>
    <p:sldId id="283" r:id="rId23"/>
    <p:sldId id="281" r:id="rId24"/>
    <p:sldId id="293" r:id="rId25"/>
    <p:sldId id="294" r:id="rId26"/>
    <p:sldId id="295" r:id="rId27"/>
    <p:sldId id="266" r:id="rId28"/>
    <p:sldId id="285" r:id="rId29"/>
    <p:sldId id="284" r:id="rId30"/>
    <p:sldId id="286" r:id="rId31"/>
    <p:sldId id="296" r:id="rId32"/>
    <p:sldId id="269" r:id="rId33"/>
    <p:sldId id="270" r:id="rId34"/>
    <p:sldId id="274" r:id="rId35"/>
    <p:sldId id="289" r:id="rId36"/>
    <p:sldId id="290" r:id="rId37"/>
    <p:sldId id="29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A685B8-06A5-FCDE-B3D4-C0758EF35A48}" v="233" dt="2021-03-22T01:16:27.194"/>
    <p1510:client id="{0ECFEB50-42B5-A0A1-DBD7-CD99C7178402}" v="1890" dt="2021-03-21T04:19:26.861"/>
    <p1510:client id="{1C85B69F-80DF-B000-BB5A-668E4D11A3D1}" v="12" dt="2021-03-21T18:58:11.901"/>
    <p1510:client id="{5355B69F-D051-B000-BB5A-6B3A644F58AC}" v="2337" dt="2021-03-21T08:49:49.578"/>
    <p1510:client id="{741D3FBF-4018-BD98-467B-77D949480481}" v="217" dt="2021-03-21T18:53:53.290"/>
    <p1510:client id="{D78CB69F-20E9-B000-BB5A-6EAEAE252D4E}" v="1142" dt="2021-03-21T22:14:01.2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40"/>
    <p:restoredTop sz="94648"/>
  </p:normalViewPr>
  <p:slideViewPr>
    <p:cSldViewPr snapToGrid="0" snapToObjects="1">
      <p:cViewPr varScale="1">
        <p:scale>
          <a:sx n="107" d="100"/>
          <a:sy n="107" d="100"/>
        </p:scale>
        <p:origin x="608"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CF9413-AFAF-8A41-A567-34BE9C94D25C}" type="doc">
      <dgm:prSet loTypeId="urn:microsoft.com/office/officeart/2005/8/layout/hChevron3" loCatId="" qsTypeId="urn:microsoft.com/office/officeart/2005/8/quickstyle/simple1" qsCatId="simple" csTypeId="urn:microsoft.com/office/officeart/2005/8/colors/accent1_4" csCatId="accent1" phldr="1"/>
      <dgm:spPr/>
    </dgm:pt>
    <dgm:pt modelId="{E2A4B476-2FC5-7846-A52B-74F0FA4B1D1A}">
      <dgm:prSet phldrT="[Text]" custT="1"/>
      <dgm:spPr/>
      <dgm:t>
        <a:bodyPr/>
        <a:lstStyle/>
        <a:p>
          <a:r>
            <a:rPr lang="en-US" sz="2000" dirty="0"/>
            <a:t>Filtering out all the Bankrupt=1 events</a:t>
          </a:r>
        </a:p>
      </dgm:t>
    </dgm:pt>
    <dgm:pt modelId="{386C4963-29FC-C245-A7D5-0B23B2FEED92}" type="parTrans" cxnId="{56EBE9F0-9E22-4743-8E5C-254EEF92B361}">
      <dgm:prSet/>
      <dgm:spPr/>
      <dgm:t>
        <a:bodyPr/>
        <a:lstStyle/>
        <a:p>
          <a:endParaRPr lang="en-US"/>
        </a:p>
      </dgm:t>
    </dgm:pt>
    <dgm:pt modelId="{7A9ED91D-2E6A-6A41-8644-147D88A5F6AF}" type="sibTrans" cxnId="{56EBE9F0-9E22-4743-8E5C-254EEF92B361}">
      <dgm:prSet/>
      <dgm:spPr/>
      <dgm:t>
        <a:bodyPr/>
        <a:lstStyle/>
        <a:p>
          <a:endParaRPr lang="en-US"/>
        </a:p>
      </dgm:t>
    </dgm:pt>
    <dgm:pt modelId="{8A27A068-CE65-0A45-8597-2D6B4C974EB9}">
      <dgm:prSet phldrT="[Text]"/>
      <dgm:spPr/>
      <dgm:t>
        <a:bodyPr/>
        <a:lstStyle/>
        <a:p>
          <a:r>
            <a:rPr lang="en-US" dirty="0"/>
            <a:t>Filtering out all the Bankrupt=0 events</a:t>
          </a:r>
        </a:p>
      </dgm:t>
    </dgm:pt>
    <dgm:pt modelId="{C00CE95B-4A1D-BC41-A720-533B8BD3E6C1}" type="parTrans" cxnId="{076EDD7A-8478-7E46-901F-E49D73838C94}">
      <dgm:prSet/>
      <dgm:spPr/>
      <dgm:t>
        <a:bodyPr/>
        <a:lstStyle/>
        <a:p>
          <a:endParaRPr lang="en-US"/>
        </a:p>
      </dgm:t>
    </dgm:pt>
    <dgm:pt modelId="{031E84C1-7BD2-B042-B4C0-48CB518E8680}" type="sibTrans" cxnId="{076EDD7A-8478-7E46-901F-E49D73838C94}">
      <dgm:prSet/>
      <dgm:spPr/>
      <dgm:t>
        <a:bodyPr/>
        <a:lstStyle/>
        <a:p>
          <a:endParaRPr lang="en-US"/>
        </a:p>
      </dgm:t>
    </dgm:pt>
    <dgm:pt modelId="{7358E1EA-FE4A-2E47-BF9D-7D7CD00C5CB6}">
      <dgm:prSet phldrT="[Text]"/>
      <dgm:spPr/>
      <dgm:t>
        <a:bodyPr/>
        <a:lstStyle/>
        <a:p>
          <a:r>
            <a:rPr lang="en-US" dirty="0"/>
            <a:t>Reducing sample size of Bankrupt=0 to 220.</a:t>
          </a:r>
        </a:p>
      </dgm:t>
    </dgm:pt>
    <dgm:pt modelId="{5DED13DC-900E-C64A-B35C-01D368492BC9}" type="parTrans" cxnId="{0A78035B-D3BF-7B49-848D-DEE8689A44BA}">
      <dgm:prSet/>
      <dgm:spPr/>
      <dgm:t>
        <a:bodyPr/>
        <a:lstStyle/>
        <a:p>
          <a:endParaRPr lang="en-US"/>
        </a:p>
      </dgm:t>
    </dgm:pt>
    <dgm:pt modelId="{DBCD2AD8-24F0-1546-9EA1-D587A22C6F17}" type="sibTrans" cxnId="{0A78035B-D3BF-7B49-848D-DEE8689A44BA}">
      <dgm:prSet/>
      <dgm:spPr/>
      <dgm:t>
        <a:bodyPr/>
        <a:lstStyle/>
        <a:p>
          <a:endParaRPr lang="en-US"/>
        </a:p>
      </dgm:t>
    </dgm:pt>
    <dgm:pt modelId="{7B4B032B-6EDD-7744-91D0-13A0D77A6AA0}">
      <dgm:prSet/>
      <dgm:spPr/>
      <dgm:t>
        <a:bodyPr/>
        <a:lstStyle/>
        <a:p>
          <a:r>
            <a:rPr lang="en-US" dirty="0"/>
            <a:t>Combining both the datasets.</a:t>
          </a:r>
        </a:p>
      </dgm:t>
    </dgm:pt>
    <dgm:pt modelId="{32220168-6F32-2842-96DC-5F1C81A6133E}" type="parTrans" cxnId="{99ED3116-8862-8243-B215-2D72FD65545B}">
      <dgm:prSet/>
      <dgm:spPr/>
      <dgm:t>
        <a:bodyPr/>
        <a:lstStyle/>
        <a:p>
          <a:endParaRPr lang="en-US"/>
        </a:p>
      </dgm:t>
    </dgm:pt>
    <dgm:pt modelId="{C1D647C4-483C-5847-91B5-04AEAD4CBC2D}" type="sibTrans" cxnId="{99ED3116-8862-8243-B215-2D72FD65545B}">
      <dgm:prSet/>
      <dgm:spPr/>
      <dgm:t>
        <a:bodyPr/>
        <a:lstStyle/>
        <a:p>
          <a:endParaRPr lang="en-US"/>
        </a:p>
      </dgm:t>
    </dgm:pt>
    <dgm:pt modelId="{BCF3BADE-454B-7A46-AAE0-4FCF334639A7}" type="pres">
      <dgm:prSet presAssocID="{AFCF9413-AFAF-8A41-A567-34BE9C94D25C}" presName="Name0" presStyleCnt="0">
        <dgm:presLayoutVars>
          <dgm:dir/>
          <dgm:resizeHandles val="exact"/>
        </dgm:presLayoutVars>
      </dgm:prSet>
      <dgm:spPr/>
    </dgm:pt>
    <dgm:pt modelId="{198C346C-3A1E-3641-AB7E-5B345DC17AC5}" type="pres">
      <dgm:prSet presAssocID="{E2A4B476-2FC5-7846-A52B-74F0FA4B1D1A}" presName="parTxOnly" presStyleLbl="node1" presStyleIdx="0" presStyleCnt="4">
        <dgm:presLayoutVars>
          <dgm:bulletEnabled val="1"/>
        </dgm:presLayoutVars>
      </dgm:prSet>
      <dgm:spPr/>
    </dgm:pt>
    <dgm:pt modelId="{48C17D22-D685-C146-A7AD-38424973C630}" type="pres">
      <dgm:prSet presAssocID="{7A9ED91D-2E6A-6A41-8644-147D88A5F6AF}" presName="parSpace" presStyleCnt="0"/>
      <dgm:spPr/>
    </dgm:pt>
    <dgm:pt modelId="{CFC6E2CA-C93F-DB4C-919F-337314B12E1A}" type="pres">
      <dgm:prSet presAssocID="{8A27A068-CE65-0A45-8597-2D6B4C974EB9}" presName="parTxOnly" presStyleLbl="node1" presStyleIdx="1" presStyleCnt="4">
        <dgm:presLayoutVars>
          <dgm:bulletEnabled val="1"/>
        </dgm:presLayoutVars>
      </dgm:prSet>
      <dgm:spPr/>
    </dgm:pt>
    <dgm:pt modelId="{4C95177E-2903-6149-830E-CB5759F605FA}" type="pres">
      <dgm:prSet presAssocID="{031E84C1-7BD2-B042-B4C0-48CB518E8680}" presName="parSpace" presStyleCnt="0"/>
      <dgm:spPr/>
    </dgm:pt>
    <dgm:pt modelId="{EFFFD92F-DAA3-3048-AE57-AFE36F1A63FD}" type="pres">
      <dgm:prSet presAssocID="{7358E1EA-FE4A-2E47-BF9D-7D7CD00C5CB6}" presName="parTxOnly" presStyleLbl="node1" presStyleIdx="2" presStyleCnt="4">
        <dgm:presLayoutVars>
          <dgm:bulletEnabled val="1"/>
        </dgm:presLayoutVars>
      </dgm:prSet>
      <dgm:spPr/>
    </dgm:pt>
    <dgm:pt modelId="{41D9C155-ADFC-5748-B16E-BA4AC9C7FD98}" type="pres">
      <dgm:prSet presAssocID="{DBCD2AD8-24F0-1546-9EA1-D587A22C6F17}" presName="parSpace" presStyleCnt="0"/>
      <dgm:spPr/>
    </dgm:pt>
    <dgm:pt modelId="{90C82921-D842-9F4F-8E9A-EFEC14D79265}" type="pres">
      <dgm:prSet presAssocID="{7B4B032B-6EDD-7744-91D0-13A0D77A6AA0}" presName="parTxOnly" presStyleLbl="node1" presStyleIdx="3" presStyleCnt="4">
        <dgm:presLayoutVars>
          <dgm:bulletEnabled val="1"/>
        </dgm:presLayoutVars>
      </dgm:prSet>
      <dgm:spPr/>
    </dgm:pt>
  </dgm:ptLst>
  <dgm:cxnLst>
    <dgm:cxn modelId="{99ED3116-8862-8243-B215-2D72FD65545B}" srcId="{AFCF9413-AFAF-8A41-A567-34BE9C94D25C}" destId="{7B4B032B-6EDD-7744-91D0-13A0D77A6AA0}" srcOrd="3" destOrd="0" parTransId="{32220168-6F32-2842-96DC-5F1C81A6133E}" sibTransId="{C1D647C4-483C-5847-91B5-04AEAD4CBC2D}"/>
    <dgm:cxn modelId="{8329AB2D-A973-A742-97FF-B0DA737984F9}" type="presOf" srcId="{AFCF9413-AFAF-8A41-A567-34BE9C94D25C}" destId="{BCF3BADE-454B-7A46-AAE0-4FCF334639A7}" srcOrd="0" destOrd="0" presId="urn:microsoft.com/office/officeart/2005/8/layout/hChevron3"/>
    <dgm:cxn modelId="{0A78035B-D3BF-7B49-848D-DEE8689A44BA}" srcId="{AFCF9413-AFAF-8A41-A567-34BE9C94D25C}" destId="{7358E1EA-FE4A-2E47-BF9D-7D7CD00C5CB6}" srcOrd="2" destOrd="0" parTransId="{5DED13DC-900E-C64A-B35C-01D368492BC9}" sibTransId="{DBCD2AD8-24F0-1546-9EA1-D587A22C6F17}"/>
    <dgm:cxn modelId="{076EDD7A-8478-7E46-901F-E49D73838C94}" srcId="{AFCF9413-AFAF-8A41-A567-34BE9C94D25C}" destId="{8A27A068-CE65-0A45-8597-2D6B4C974EB9}" srcOrd="1" destOrd="0" parTransId="{C00CE95B-4A1D-BC41-A720-533B8BD3E6C1}" sibTransId="{031E84C1-7BD2-B042-B4C0-48CB518E8680}"/>
    <dgm:cxn modelId="{CC21AEA3-42E4-4544-BC2E-D960446D0284}" type="presOf" srcId="{7358E1EA-FE4A-2E47-BF9D-7D7CD00C5CB6}" destId="{EFFFD92F-DAA3-3048-AE57-AFE36F1A63FD}" srcOrd="0" destOrd="0" presId="urn:microsoft.com/office/officeart/2005/8/layout/hChevron3"/>
    <dgm:cxn modelId="{CA836AC6-BB35-7B41-846D-B9FAF0F70925}" type="presOf" srcId="{7B4B032B-6EDD-7744-91D0-13A0D77A6AA0}" destId="{90C82921-D842-9F4F-8E9A-EFEC14D79265}" srcOrd="0" destOrd="0" presId="urn:microsoft.com/office/officeart/2005/8/layout/hChevron3"/>
    <dgm:cxn modelId="{EBBD36ED-D5EF-C646-9818-F62C80F07968}" type="presOf" srcId="{E2A4B476-2FC5-7846-A52B-74F0FA4B1D1A}" destId="{198C346C-3A1E-3641-AB7E-5B345DC17AC5}" srcOrd="0" destOrd="0" presId="urn:microsoft.com/office/officeart/2005/8/layout/hChevron3"/>
    <dgm:cxn modelId="{56EBE9F0-9E22-4743-8E5C-254EEF92B361}" srcId="{AFCF9413-AFAF-8A41-A567-34BE9C94D25C}" destId="{E2A4B476-2FC5-7846-A52B-74F0FA4B1D1A}" srcOrd="0" destOrd="0" parTransId="{386C4963-29FC-C245-A7D5-0B23B2FEED92}" sibTransId="{7A9ED91D-2E6A-6A41-8644-147D88A5F6AF}"/>
    <dgm:cxn modelId="{88F963F3-5796-9C48-89FF-25591EFA4609}" type="presOf" srcId="{8A27A068-CE65-0A45-8597-2D6B4C974EB9}" destId="{CFC6E2CA-C93F-DB4C-919F-337314B12E1A}" srcOrd="0" destOrd="0" presId="urn:microsoft.com/office/officeart/2005/8/layout/hChevron3"/>
    <dgm:cxn modelId="{7857C485-925B-9D4A-AB45-A11EB5F6077D}" type="presParOf" srcId="{BCF3BADE-454B-7A46-AAE0-4FCF334639A7}" destId="{198C346C-3A1E-3641-AB7E-5B345DC17AC5}" srcOrd="0" destOrd="0" presId="urn:microsoft.com/office/officeart/2005/8/layout/hChevron3"/>
    <dgm:cxn modelId="{0703EA9C-FD37-0048-84A5-FA1C1480DDC2}" type="presParOf" srcId="{BCF3BADE-454B-7A46-AAE0-4FCF334639A7}" destId="{48C17D22-D685-C146-A7AD-38424973C630}" srcOrd="1" destOrd="0" presId="urn:microsoft.com/office/officeart/2005/8/layout/hChevron3"/>
    <dgm:cxn modelId="{CD8AB6CC-5A55-6440-8307-98649F518DF0}" type="presParOf" srcId="{BCF3BADE-454B-7A46-AAE0-4FCF334639A7}" destId="{CFC6E2CA-C93F-DB4C-919F-337314B12E1A}" srcOrd="2" destOrd="0" presId="urn:microsoft.com/office/officeart/2005/8/layout/hChevron3"/>
    <dgm:cxn modelId="{BE0B27DE-C0AC-A24B-A921-E0584DC5B9D2}" type="presParOf" srcId="{BCF3BADE-454B-7A46-AAE0-4FCF334639A7}" destId="{4C95177E-2903-6149-830E-CB5759F605FA}" srcOrd="3" destOrd="0" presId="urn:microsoft.com/office/officeart/2005/8/layout/hChevron3"/>
    <dgm:cxn modelId="{9B84487E-551F-DA4D-8959-F3BB0EF031C2}" type="presParOf" srcId="{BCF3BADE-454B-7A46-AAE0-4FCF334639A7}" destId="{EFFFD92F-DAA3-3048-AE57-AFE36F1A63FD}" srcOrd="4" destOrd="0" presId="urn:microsoft.com/office/officeart/2005/8/layout/hChevron3"/>
    <dgm:cxn modelId="{3D07BA4A-02E9-574A-BB0D-FE9A9AB2AFD9}" type="presParOf" srcId="{BCF3BADE-454B-7A46-AAE0-4FCF334639A7}" destId="{41D9C155-ADFC-5748-B16E-BA4AC9C7FD98}" srcOrd="5" destOrd="0" presId="urn:microsoft.com/office/officeart/2005/8/layout/hChevron3"/>
    <dgm:cxn modelId="{9D04EF6C-030F-8A43-98F1-A6B575CC8BDC}" type="presParOf" srcId="{BCF3BADE-454B-7A46-AAE0-4FCF334639A7}" destId="{90C82921-D842-9F4F-8E9A-EFEC14D79265}"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8C346C-3A1E-3641-AB7E-5B345DC17AC5}">
      <dsp:nvSpPr>
        <dsp:cNvPr id="0" name=""/>
        <dsp:cNvSpPr/>
      </dsp:nvSpPr>
      <dsp:spPr>
        <a:xfrm>
          <a:off x="2381" y="2231496"/>
          <a:ext cx="2389187" cy="955675"/>
        </a:xfrm>
        <a:prstGeom prst="homePlate">
          <a:avLst/>
        </a:prstGeom>
        <a:solidFill>
          <a:schemeClr val="accent1">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26670" bIns="53340" numCol="1" spcCol="1270" anchor="ctr" anchorCtr="0">
          <a:noAutofit/>
        </a:bodyPr>
        <a:lstStyle/>
        <a:p>
          <a:pPr marL="0" lvl="0" indent="0" algn="ctr" defTabSz="889000">
            <a:lnSpc>
              <a:spcPct val="90000"/>
            </a:lnSpc>
            <a:spcBef>
              <a:spcPct val="0"/>
            </a:spcBef>
            <a:spcAft>
              <a:spcPct val="35000"/>
            </a:spcAft>
            <a:buNone/>
          </a:pPr>
          <a:r>
            <a:rPr lang="en-US" sz="2000" kern="1200" dirty="0"/>
            <a:t>Filtering out all the Bankrupt=1 events</a:t>
          </a:r>
        </a:p>
      </dsp:txBody>
      <dsp:txXfrm>
        <a:off x="2381" y="2231496"/>
        <a:ext cx="2150268" cy="955675"/>
      </dsp:txXfrm>
    </dsp:sp>
    <dsp:sp modelId="{CFC6E2CA-C93F-DB4C-919F-337314B12E1A}">
      <dsp:nvSpPr>
        <dsp:cNvPr id="0" name=""/>
        <dsp:cNvSpPr/>
      </dsp:nvSpPr>
      <dsp:spPr>
        <a:xfrm>
          <a:off x="1913731" y="2231496"/>
          <a:ext cx="2389187" cy="955675"/>
        </a:xfrm>
        <a:prstGeom prst="chevron">
          <a:avLst/>
        </a:prstGeom>
        <a:solidFill>
          <a:schemeClr val="accent1">
            <a:shade val="50000"/>
            <a:hueOff val="207110"/>
            <a:satOff val="-2726"/>
            <a:lumOff val="21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dirty="0"/>
            <a:t>Filtering out all the Bankrupt=0 events</a:t>
          </a:r>
        </a:p>
      </dsp:txBody>
      <dsp:txXfrm>
        <a:off x="2391569" y="2231496"/>
        <a:ext cx="1433512" cy="955675"/>
      </dsp:txXfrm>
    </dsp:sp>
    <dsp:sp modelId="{EFFFD92F-DAA3-3048-AE57-AFE36F1A63FD}">
      <dsp:nvSpPr>
        <dsp:cNvPr id="0" name=""/>
        <dsp:cNvSpPr/>
      </dsp:nvSpPr>
      <dsp:spPr>
        <a:xfrm>
          <a:off x="3825081" y="2231496"/>
          <a:ext cx="2389187" cy="955675"/>
        </a:xfrm>
        <a:prstGeom prst="chevron">
          <a:avLst/>
        </a:prstGeom>
        <a:solidFill>
          <a:schemeClr val="accent1">
            <a:shade val="50000"/>
            <a:hueOff val="414220"/>
            <a:satOff val="-5453"/>
            <a:lumOff val="4290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dirty="0"/>
            <a:t>Reducing sample size of Bankrupt=0 to 220.</a:t>
          </a:r>
        </a:p>
      </dsp:txBody>
      <dsp:txXfrm>
        <a:off x="4302919" y="2231496"/>
        <a:ext cx="1433512" cy="955675"/>
      </dsp:txXfrm>
    </dsp:sp>
    <dsp:sp modelId="{90C82921-D842-9F4F-8E9A-EFEC14D79265}">
      <dsp:nvSpPr>
        <dsp:cNvPr id="0" name=""/>
        <dsp:cNvSpPr/>
      </dsp:nvSpPr>
      <dsp:spPr>
        <a:xfrm>
          <a:off x="5736431" y="2231496"/>
          <a:ext cx="2389187" cy="955675"/>
        </a:xfrm>
        <a:prstGeom prst="chevron">
          <a:avLst/>
        </a:prstGeom>
        <a:solidFill>
          <a:schemeClr val="accent1">
            <a:shade val="50000"/>
            <a:hueOff val="207110"/>
            <a:satOff val="-2726"/>
            <a:lumOff val="21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dirty="0"/>
            <a:t>Combining both the datasets.</a:t>
          </a:r>
        </a:p>
      </dsp:txBody>
      <dsp:txXfrm>
        <a:off x="6214269" y="2231496"/>
        <a:ext cx="1433512" cy="955675"/>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526237-9400-AF44-88E9-7DDF0E77E101}" type="datetimeFigureOut">
              <a:rPr lang="en-US" smtClean="0"/>
              <a:t>5/30/21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240B23-857F-9F47-BA1F-682FC20FB117}" type="slidenum">
              <a:rPr lang="en-US" smtClean="0"/>
              <a:t>‹#›</a:t>
            </a:fld>
            <a:endParaRPr lang="en-US" dirty="0"/>
          </a:p>
        </p:txBody>
      </p:sp>
    </p:spTree>
    <p:extLst>
      <p:ext uri="{BB962C8B-B14F-4D97-AF65-F5344CB8AC3E}">
        <p14:creationId xmlns:p14="http://schemas.microsoft.com/office/powerpoint/2010/main" val="2213433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240B23-857F-9F47-BA1F-682FC20FB117}" type="slidenum">
              <a:rPr lang="en-US" smtClean="0"/>
              <a:t>9</a:t>
            </a:fld>
            <a:endParaRPr lang="en-US" dirty="0"/>
          </a:p>
        </p:txBody>
      </p:sp>
    </p:spTree>
    <p:extLst>
      <p:ext uri="{BB962C8B-B14F-4D97-AF65-F5344CB8AC3E}">
        <p14:creationId xmlns:p14="http://schemas.microsoft.com/office/powerpoint/2010/main" val="1768566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5/30/21</a:t>
            </a:fld>
            <a:endParaRPr lang="en-US" dirty="0"/>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1555769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5/30/21</a:t>
            </a:fld>
            <a:endParaRPr lang="en-US" dirty="0"/>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2614630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5/30/21</a:t>
            </a:fld>
            <a:endParaRPr lang="en-US" dirty="0"/>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209813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5/30/21</a:t>
            </a:fld>
            <a:endParaRPr lang="en-US" dirty="0"/>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2095251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5/30/21</a:t>
            </a:fld>
            <a:endParaRPr lang="en-US" dirty="0"/>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3815521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5/30/21</a:t>
            </a:fld>
            <a:endParaRPr lang="en-US" dirty="0"/>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968002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5/30/21</a:t>
            </a:fld>
            <a:endParaRPr lang="en-US" dirty="0"/>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1624554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5/30/21</a:t>
            </a:fld>
            <a:endParaRPr lang="en-US" dirty="0"/>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10615619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5/30/21</a:t>
            </a:fld>
            <a:endParaRPr lang="en-US" dirty="0"/>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1919218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5/30/21</a:t>
            </a:fld>
            <a:endParaRPr lang="en-US" dirty="0"/>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3791307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5/30/21</a:t>
            </a:fld>
            <a:endParaRPr lang="en-US" dirty="0"/>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792616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5/30/21</a:t>
            </a:fld>
            <a:endParaRPr lang="en-US" dirty="0"/>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dirty="0"/>
          </a:p>
        </p:txBody>
      </p:sp>
    </p:spTree>
    <p:extLst>
      <p:ext uri="{BB962C8B-B14F-4D97-AF65-F5344CB8AC3E}">
        <p14:creationId xmlns:p14="http://schemas.microsoft.com/office/powerpoint/2010/main" val="2199375672"/>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11" r:id="rId6"/>
    <p:sldLayoutId id="2147483706" r:id="rId7"/>
    <p:sldLayoutId id="2147483707" r:id="rId8"/>
    <p:sldLayoutId id="2147483708" r:id="rId9"/>
    <p:sldLayoutId id="2147483710" r:id="rId10"/>
    <p:sldLayoutId id="2147483709"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hyperlink" Target="https://www.sciencedirect.com/science/article/abs/pii/S0377221716000412" TargetMode="External"/><Relationship Id="rId3" Type="http://schemas.openxmlformats.org/officeDocument/2006/relationships/hyperlink" Target="https://towardsdatascience.com/machine-learning-target-feature-label-imbalance-problem-and-solutions-98c5ae89ad0#b8f4" TargetMode="External"/><Relationship Id="rId7" Type="http://schemas.openxmlformats.org/officeDocument/2006/relationships/hyperlink" Target="https://www.sciencedirect.com/science/article/abs/pii/S0957417419305123" TargetMode="External"/><Relationship Id="rId2" Type="http://schemas.openxmlformats.org/officeDocument/2006/relationships/hyperlink" Target="https://data-flair.training/blogs/sas-correlation-analysis/" TargetMode="External"/><Relationship Id="rId1" Type="http://schemas.openxmlformats.org/officeDocument/2006/relationships/slideLayout" Target="../slideLayouts/slideLayout2.xml"/><Relationship Id="rId6" Type="http://schemas.openxmlformats.org/officeDocument/2006/relationships/hyperlink" Target="https://www.sciencedirect.com/science/article/pii/S0898122111008947" TargetMode="External"/><Relationship Id="rId5" Type="http://schemas.openxmlformats.org/officeDocument/2006/relationships/hyperlink" Target="https://www.sciencedirect.com/science/article/pii/S0167923620301846" TargetMode="External"/><Relationship Id="rId4" Type="http://schemas.openxmlformats.org/officeDocument/2006/relationships/hyperlink" Target="https://stats.idre.ucla.edu/sas/output/proc-logistic/"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kaggle.com/fedesoriano/company-bankruptcy-prediction"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0103171-0BA0-4AF0-AF05-04AFA1A4A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94B38577-A64C-4DA8-B450-BA1B16B3999B}"/>
              </a:ext>
            </a:extLst>
          </p:cNvPr>
          <p:cNvPicPr>
            <a:picLocks noChangeAspect="1"/>
          </p:cNvPicPr>
          <p:nvPr/>
        </p:nvPicPr>
        <p:blipFill rotWithShape="1">
          <a:blip r:embed="rId2"/>
          <a:srcRect l="26571" r="27074" b="-1"/>
          <a:stretch/>
        </p:blipFill>
        <p:spPr>
          <a:xfrm>
            <a:off x="20" y="10"/>
            <a:ext cx="4762480" cy="6857989"/>
          </a:xfrm>
          <a:prstGeom prst="rect">
            <a:avLst/>
          </a:prstGeom>
        </p:spPr>
      </p:pic>
      <p:sp>
        <p:nvSpPr>
          <p:cNvPr id="17" name="Rectangle 10">
            <a:extLst>
              <a:ext uri="{FF2B5EF4-FFF2-40B4-BE49-F238E27FC236}">
                <a16:creationId xmlns:a16="http://schemas.microsoft.com/office/drawing/2014/main" id="{E128B901-D4EA-4C4D-A150-23D2A6DEC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09459" y="1"/>
            <a:ext cx="7482541"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8" name="Rectangle 12">
            <a:extLst>
              <a:ext uri="{FF2B5EF4-FFF2-40B4-BE49-F238E27FC236}">
                <a16:creationId xmlns:a16="http://schemas.microsoft.com/office/drawing/2014/main" id="{A760B08A-B322-4C79-AB6D-7E4246352E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685800"/>
            <a:ext cx="6099101" cy="5486400"/>
          </a:xfrm>
          <a:prstGeom prst="rect">
            <a:avLst/>
          </a:prstGeom>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B9F5DF5-5D27-3A4F-956D-7254F43CD27B}"/>
              </a:ext>
            </a:extLst>
          </p:cNvPr>
          <p:cNvSpPr>
            <a:spLocks noGrp="1"/>
          </p:cNvSpPr>
          <p:nvPr>
            <p:ph type="ctrTitle"/>
          </p:nvPr>
        </p:nvSpPr>
        <p:spPr>
          <a:xfrm>
            <a:off x="5605153" y="1371599"/>
            <a:ext cx="6008915" cy="3307279"/>
          </a:xfrm>
        </p:spPr>
        <p:txBody>
          <a:bodyPr anchor="ctr">
            <a:normAutofit/>
          </a:bodyPr>
          <a:lstStyle/>
          <a:p>
            <a:r>
              <a:rPr lang="en-US" b="1" dirty="0">
                <a:latin typeface="Century Gothic" panose="020B0502020202020204" pitchFamily="34" charset="0"/>
              </a:rPr>
              <a:t>Predicting company bankruptcy </a:t>
            </a:r>
          </a:p>
        </p:txBody>
      </p:sp>
      <p:sp>
        <p:nvSpPr>
          <p:cNvPr id="3" name="Subtitle 2">
            <a:extLst>
              <a:ext uri="{FF2B5EF4-FFF2-40B4-BE49-F238E27FC236}">
                <a16:creationId xmlns:a16="http://schemas.microsoft.com/office/drawing/2014/main" id="{FB49B8E1-84AE-FF41-818A-D1C29848E2CE}"/>
              </a:ext>
            </a:extLst>
          </p:cNvPr>
          <p:cNvSpPr>
            <a:spLocks noGrp="1"/>
          </p:cNvSpPr>
          <p:nvPr>
            <p:ph type="subTitle" idx="1"/>
          </p:nvPr>
        </p:nvSpPr>
        <p:spPr>
          <a:xfrm>
            <a:off x="7770850" y="5130244"/>
            <a:ext cx="4762500" cy="712314"/>
          </a:xfrm>
        </p:spPr>
        <p:txBody>
          <a:bodyPr vert="horz" lIns="91440" tIns="45720" rIns="91440" bIns="45720" rtlCol="0" anchor="t">
            <a:normAutofit fontScale="92500" lnSpcReduction="10000"/>
          </a:bodyPr>
          <a:lstStyle/>
          <a:p>
            <a:br>
              <a:rPr lang="en-US" dirty="0"/>
            </a:br>
            <a:r>
              <a:rPr lang="en-US" dirty="0" err="1"/>
              <a:t>Mudita</a:t>
            </a:r>
            <a:r>
              <a:rPr lang="en-US" dirty="0"/>
              <a:t> Garg</a:t>
            </a:r>
          </a:p>
        </p:txBody>
      </p:sp>
    </p:spTree>
    <p:extLst>
      <p:ext uri="{BB962C8B-B14F-4D97-AF65-F5344CB8AC3E}">
        <p14:creationId xmlns:p14="http://schemas.microsoft.com/office/powerpoint/2010/main" val="1890213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EDC7C0-4203-4E11-BBF7-F310999A0E58}"/>
              </a:ext>
            </a:extLst>
          </p:cNvPr>
          <p:cNvSpPr>
            <a:spLocks noGrp="1"/>
          </p:cNvSpPr>
          <p:nvPr>
            <p:ph type="title"/>
          </p:nvPr>
        </p:nvSpPr>
        <p:spPr>
          <a:xfrm>
            <a:off x="1371599" y="877361"/>
            <a:ext cx="9486901" cy="1010088"/>
          </a:xfrm>
        </p:spPr>
        <p:txBody>
          <a:bodyPr anchor="ctr">
            <a:normAutofit/>
          </a:bodyPr>
          <a:lstStyle/>
          <a:p>
            <a:pPr algn="ctr"/>
            <a:r>
              <a:rPr lang="en-US" b="1" dirty="0"/>
              <a:t>   Correlation Matrix</a:t>
            </a:r>
          </a:p>
        </p:txBody>
      </p:sp>
      <p:sp>
        <p:nvSpPr>
          <p:cNvPr id="3" name="Content Placeholder 2">
            <a:extLst>
              <a:ext uri="{FF2B5EF4-FFF2-40B4-BE49-F238E27FC236}">
                <a16:creationId xmlns:a16="http://schemas.microsoft.com/office/drawing/2014/main" id="{2EE96DEF-F81C-4D3D-A88B-1AA018D251D5}"/>
              </a:ext>
            </a:extLst>
          </p:cNvPr>
          <p:cNvSpPr>
            <a:spLocks noGrp="1"/>
          </p:cNvSpPr>
          <p:nvPr>
            <p:ph idx="1"/>
          </p:nvPr>
        </p:nvSpPr>
        <p:spPr>
          <a:xfrm>
            <a:off x="1371599" y="1855249"/>
            <a:ext cx="9803081" cy="4306218"/>
          </a:xfrm>
        </p:spPr>
        <p:txBody>
          <a:bodyPr vert="horz" lIns="91440" tIns="45720" rIns="91440" bIns="45720" rtlCol="0">
            <a:normAutofit fontScale="92500" lnSpcReduction="10000"/>
          </a:bodyPr>
          <a:lstStyle/>
          <a:p>
            <a:pPr>
              <a:lnSpc>
                <a:spcPct val="90000"/>
              </a:lnSpc>
            </a:pPr>
            <a:r>
              <a:rPr lang="en-US" sz="1600" dirty="0">
                <a:ea typeface="+mj-lt"/>
                <a:cs typeface="+mj-lt"/>
              </a:rPr>
              <a:t>Correlation analysis in SAS is a method of statistical evaluation used to study the strength of a relationship between two, numerically measured, continuous variables. It is used to investigate </a:t>
            </a:r>
            <a:r>
              <a:rPr lang="en-US" sz="1600" b="1" dirty="0">
                <a:ea typeface="+mj-lt"/>
                <a:cs typeface="+mj-lt"/>
              </a:rPr>
              <a:t>MULTICOLLINEARITY</a:t>
            </a:r>
            <a:r>
              <a:rPr lang="en-US" sz="1600" dirty="0">
                <a:ea typeface="+mj-lt"/>
                <a:cs typeface="+mj-lt"/>
              </a:rPr>
              <a:t> between variables.</a:t>
            </a:r>
          </a:p>
          <a:p>
            <a:pPr>
              <a:lnSpc>
                <a:spcPct val="90000"/>
              </a:lnSpc>
            </a:pPr>
            <a:r>
              <a:rPr lang="en-US" sz="1600" dirty="0">
                <a:ea typeface="+mj-lt"/>
                <a:cs typeface="+mj-lt"/>
              </a:rPr>
              <a:t>Correlation analysis creation between all variables and SAS scatter plot</a:t>
            </a:r>
            <a:endParaRPr lang="en-US" sz="1600" dirty="0"/>
          </a:p>
          <a:p>
            <a:pPr>
              <a:lnSpc>
                <a:spcPct val="90000"/>
              </a:lnSpc>
            </a:pPr>
            <a:r>
              <a:rPr lang="en-US" sz="1600" dirty="0">
                <a:ea typeface="+mj-lt"/>
                <a:cs typeface="+mj-lt"/>
              </a:rPr>
              <a:t>The relation between two variables and their correlation can also be expressed in the form of a scatter plot or a scatter plot matrix.</a:t>
            </a:r>
          </a:p>
          <a:p>
            <a:pPr marL="0" indent="0" algn="ctr">
              <a:lnSpc>
                <a:spcPct val="90000"/>
              </a:lnSpc>
              <a:buNone/>
            </a:pPr>
            <a:r>
              <a:rPr lang="en-US" sz="1600" b="1" dirty="0">
                <a:ea typeface="+mj-lt"/>
                <a:cs typeface="+mj-lt"/>
              </a:rPr>
              <a:t>PLOTS=MATRIX(options)</a:t>
            </a:r>
            <a:br>
              <a:rPr lang="en-US" sz="1600" b="1" dirty="0">
                <a:ea typeface="+mj-lt"/>
                <a:cs typeface="+mj-lt"/>
              </a:rPr>
            </a:br>
            <a:r>
              <a:rPr lang="en-US" sz="1600" b="1" dirty="0">
                <a:ea typeface="+mj-lt"/>
                <a:cs typeface="+mj-lt"/>
              </a:rPr>
              <a:t>Create a scatter plot matrix of the variables in the VAR statements.</a:t>
            </a:r>
            <a:endParaRPr lang="en-US" sz="1600" dirty="0"/>
          </a:p>
          <a:p>
            <a:pPr marL="0" indent="0" algn="ctr">
              <a:lnSpc>
                <a:spcPct val="90000"/>
              </a:lnSpc>
              <a:buNone/>
            </a:pPr>
            <a:r>
              <a:rPr lang="en-US" sz="1600" b="1" dirty="0">
                <a:ea typeface="+mj-lt"/>
                <a:cs typeface="+mj-lt"/>
              </a:rPr>
              <a:t>PLOTS=SCATTER(options)</a:t>
            </a:r>
            <a:br>
              <a:rPr lang="en-US" sz="1600" b="1" dirty="0">
                <a:ea typeface="+mj-lt"/>
                <a:cs typeface="+mj-lt"/>
              </a:rPr>
            </a:br>
            <a:r>
              <a:rPr lang="en-US" sz="1600" b="1" dirty="0">
                <a:ea typeface="+mj-lt"/>
                <a:cs typeface="+mj-lt"/>
              </a:rPr>
              <a:t>Create individual scatter plots of the variables in the VAR statements.</a:t>
            </a:r>
            <a:endParaRPr lang="en-US" sz="1600" b="1" dirty="0"/>
          </a:p>
          <a:p>
            <a:pPr>
              <a:lnSpc>
                <a:spcPct val="90000"/>
              </a:lnSpc>
            </a:pPr>
            <a:r>
              <a:rPr lang="en-US" sz="1600" dirty="0">
                <a:ea typeface="+mj-lt"/>
                <a:cs typeface="+mj-lt"/>
              </a:rPr>
              <a:t>SAS PROC CORR Procedure.</a:t>
            </a:r>
          </a:p>
          <a:p>
            <a:pPr marL="0" indent="0" algn="ctr">
              <a:lnSpc>
                <a:spcPct val="90000"/>
              </a:lnSpc>
              <a:buNone/>
            </a:pPr>
            <a:r>
              <a:rPr lang="en-US" sz="1600" b="1" dirty="0">
                <a:ea typeface="+mj-lt"/>
                <a:cs typeface="+mj-lt"/>
              </a:rPr>
              <a:t>PROC CORR DATA=dataset &lt;options&gt;;</a:t>
            </a:r>
            <a:endParaRPr lang="en-US" sz="1600" b="1" dirty="0"/>
          </a:p>
          <a:p>
            <a:pPr marL="0" indent="0" algn="ctr">
              <a:lnSpc>
                <a:spcPct val="90000"/>
              </a:lnSpc>
              <a:buNone/>
            </a:pPr>
            <a:r>
              <a:rPr lang="en-US" sz="1600" b="1" dirty="0">
                <a:ea typeface="+mj-lt"/>
                <a:cs typeface="+mj-lt"/>
              </a:rPr>
              <a:t>VAR variable(s);</a:t>
            </a:r>
            <a:endParaRPr lang="en-US" sz="1600" b="1" dirty="0"/>
          </a:p>
          <a:p>
            <a:pPr marL="0" indent="0" algn="ctr">
              <a:lnSpc>
                <a:spcPct val="90000"/>
              </a:lnSpc>
              <a:buNone/>
            </a:pPr>
            <a:r>
              <a:rPr lang="en-US" sz="1600" b="1" dirty="0">
                <a:ea typeface="+mj-lt"/>
                <a:cs typeface="+mj-lt"/>
              </a:rPr>
              <a:t>RUN;</a:t>
            </a:r>
            <a:endParaRPr lang="en-US" sz="1600" b="1" dirty="0"/>
          </a:p>
          <a:p>
            <a:pPr marL="0" indent="0">
              <a:lnSpc>
                <a:spcPct val="90000"/>
              </a:lnSpc>
              <a:buNone/>
            </a:pPr>
            <a:r>
              <a:rPr lang="en-US" sz="1600" dirty="0">
                <a:ea typeface="+mj-lt"/>
                <a:cs typeface="+mj-lt"/>
              </a:rPr>
              <a:t> The </a:t>
            </a:r>
            <a:r>
              <a:rPr lang="en-US" sz="1600" b="1" dirty="0">
                <a:ea typeface="+mj-lt"/>
                <a:cs typeface="+mj-lt"/>
              </a:rPr>
              <a:t>VAR </a:t>
            </a:r>
            <a:r>
              <a:rPr lang="en-US" sz="1600" dirty="0">
                <a:ea typeface="+mj-lt"/>
                <a:cs typeface="+mj-lt"/>
              </a:rPr>
              <a:t>statement is where you specify all of the variables you want to compute pairwise correlations for. You can list as many variables as you want, with each variable separated by a space.</a:t>
            </a:r>
            <a:endParaRPr lang="en-US" sz="1600" dirty="0"/>
          </a:p>
        </p:txBody>
      </p:sp>
    </p:spTree>
    <p:extLst>
      <p:ext uri="{BB962C8B-B14F-4D97-AF65-F5344CB8AC3E}">
        <p14:creationId xmlns:p14="http://schemas.microsoft.com/office/powerpoint/2010/main" val="3815743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B5C73-F0C7-0B49-A250-79D29D90C2F7}"/>
              </a:ext>
            </a:extLst>
          </p:cNvPr>
          <p:cNvSpPr>
            <a:spLocks noGrp="1"/>
          </p:cNvSpPr>
          <p:nvPr>
            <p:ph type="title"/>
          </p:nvPr>
        </p:nvSpPr>
        <p:spPr>
          <a:xfrm>
            <a:off x="1519881" y="191530"/>
            <a:ext cx="9486900" cy="675167"/>
          </a:xfrm>
        </p:spPr>
        <p:txBody>
          <a:bodyPr/>
          <a:lstStyle/>
          <a:p>
            <a:pPr algn="ctr"/>
            <a:r>
              <a:rPr lang="en-US" b="1" dirty="0"/>
              <a:t>Correlation</a:t>
            </a:r>
            <a:r>
              <a:rPr lang="en-US" dirty="0"/>
              <a:t> </a:t>
            </a:r>
            <a:r>
              <a:rPr lang="en-US" b="1" dirty="0"/>
              <a:t>matrix</a:t>
            </a:r>
            <a:r>
              <a:rPr lang="en-US" dirty="0"/>
              <a:t> </a:t>
            </a:r>
          </a:p>
        </p:txBody>
      </p:sp>
      <p:pic>
        <p:nvPicPr>
          <p:cNvPr id="5" name="Content Placeholder 4" descr="Table&#10;&#10;Description automatically generated">
            <a:extLst>
              <a:ext uri="{FF2B5EF4-FFF2-40B4-BE49-F238E27FC236}">
                <a16:creationId xmlns:a16="http://schemas.microsoft.com/office/drawing/2014/main" id="{EC173FB9-92AC-6F4E-A6B4-1FC6156268B8}"/>
              </a:ext>
            </a:extLst>
          </p:cNvPr>
          <p:cNvPicPr>
            <a:picLocks noGrp="1" noChangeAspect="1"/>
          </p:cNvPicPr>
          <p:nvPr>
            <p:ph idx="1"/>
          </p:nvPr>
        </p:nvPicPr>
        <p:blipFill>
          <a:blip r:embed="rId2"/>
          <a:stretch>
            <a:fillRect/>
          </a:stretch>
        </p:blipFill>
        <p:spPr>
          <a:xfrm>
            <a:off x="107092" y="3318653"/>
            <a:ext cx="12084908" cy="3483742"/>
          </a:xfrm>
        </p:spPr>
      </p:pic>
      <p:sp>
        <p:nvSpPr>
          <p:cNvPr id="6" name="TextBox 5">
            <a:extLst>
              <a:ext uri="{FF2B5EF4-FFF2-40B4-BE49-F238E27FC236}">
                <a16:creationId xmlns:a16="http://schemas.microsoft.com/office/drawing/2014/main" id="{7AB4A11B-803A-7546-B1C3-6474EBB46B18}"/>
              </a:ext>
            </a:extLst>
          </p:cNvPr>
          <p:cNvSpPr txBox="1"/>
          <p:nvPr/>
        </p:nvSpPr>
        <p:spPr>
          <a:xfrm>
            <a:off x="1075038" y="1334529"/>
            <a:ext cx="10576635" cy="1938992"/>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2000" dirty="0">
                <a:latin typeface="Goudy Old Style" panose="02020502050305020303" pitchFamily="18" charset="77"/>
              </a:rPr>
              <a:t>Correlation Matrix explains relationship between variables.</a:t>
            </a:r>
          </a:p>
          <a:p>
            <a:pPr marL="285750" indent="-285750">
              <a:buFont typeface="Arial" panose="020B0604020202020204" pitchFamily="34" charset="0"/>
              <a:buChar char="•"/>
            </a:pPr>
            <a:r>
              <a:rPr lang="en-US" sz="2000" dirty="0">
                <a:latin typeface="Goudy Old Style" panose="02020502050305020303" pitchFamily="18" charset="77"/>
              </a:rPr>
              <a:t>To plot, correlation matrix, Proc Corr data= work. Bankruptcy; </a:t>
            </a:r>
          </a:p>
          <a:p>
            <a:pPr marL="285750" indent="-285750">
              <a:buFont typeface="Arial" panose="020B0604020202020204" pitchFamily="34" charset="0"/>
              <a:buChar char="•"/>
            </a:pPr>
            <a:r>
              <a:rPr lang="en-US" sz="2000" dirty="0">
                <a:latin typeface="Goudy Old Style" panose="02020502050305020303" pitchFamily="18" charset="77"/>
              </a:rPr>
              <a:t>The values above 0.8 in the matrix can be referred as highly correlated variables.</a:t>
            </a:r>
          </a:p>
          <a:p>
            <a:pPr marL="285750" indent="-285750">
              <a:buFont typeface="Arial" panose="020B0604020202020204" pitchFamily="34" charset="0"/>
              <a:buChar char="•"/>
            </a:pPr>
            <a:r>
              <a:rPr lang="en-US" sz="2000" dirty="0">
                <a:latin typeface="Goudy Old Style" panose="02020502050305020303" pitchFamily="18" charset="77"/>
              </a:rPr>
              <a:t>In this matrix, Retained Earnings total assets and Net Worth Turnover Rate (times) are highly correlated (0.9).</a:t>
            </a:r>
          </a:p>
          <a:p>
            <a:pPr marL="285750" indent="-285750">
              <a:buFont typeface="Arial" panose="020B0604020202020204" pitchFamily="34" charset="0"/>
              <a:buChar char="•"/>
            </a:pPr>
            <a:r>
              <a:rPr lang="en-US" sz="2000" dirty="0">
                <a:latin typeface="Goudy Old Style" panose="02020502050305020303" pitchFamily="18" charset="77"/>
              </a:rPr>
              <a:t>Cash Flow to Liability and Net Worth Turnover Rate (times) are highly correlated (0.9).</a:t>
            </a:r>
          </a:p>
        </p:txBody>
      </p:sp>
    </p:spTree>
    <p:extLst>
      <p:ext uri="{BB962C8B-B14F-4D97-AF65-F5344CB8AC3E}">
        <p14:creationId xmlns:p14="http://schemas.microsoft.com/office/powerpoint/2010/main" val="2734410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DDC08E3-BC7B-468A-8ADA-3C0D68806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7B174F74-15DB-45F3-BCE0-6428F35D3C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4114800"/>
            <a:ext cx="10820400" cy="20574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289819C-9BEC-F547-882D-E64D2373BDC4}"/>
              </a:ext>
            </a:extLst>
          </p:cNvPr>
          <p:cNvSpPr>
            <a:spLocks noGrp="1"/>
          </p:cNvSpPr>
          <p:nvPr>
            <p:ph type="title"/>
          </p:nvPr>
        </p:nvSpPr>
        <p:spPr>
          <a:xfrm>
            <a:off x="2038350" y="4608833"/>
            <a:ext cx="8115300" cy="1000062"/>
          </a:xfrm>
        </p:spPr>
        <p:txBody>
          <a:bodyPr vert="horz" lIns="91440" tIns="45720" rIns="91440" bIns="45720" rtlCol="0" anchor="b">
            <a:normAutofit/>
          </a:bodyPr>
          <a:lstStyle/>
          <a:p>
            <a:pPr algn="ctr"/>
            <a:r>
              <a:rPr lang="en-US" sz="3000" kern="1200" cap="all" spc="300" baseline="0" dirty="0">
                <a:solidFill>
                  <a:schemeClr val="bg2"/>
                </a:solidFill>
                <a:latin typeface="+mj-lt"/>
                <a:ea typeface="+mj-ea"/>
                <a:cs typeface="+mj-cs"/>
              </a:rPr>
              <a:t>Checking relationship between highly correlated variables</a:t>
            </a:r>
          </a:p>
        </p:txBody>
      </p:sp>
      <p:pic>
        <p:nvPicPr>
          <p:cNvPr id="5" name="Content Placeholder 4" descr="Chart, scatter chart&#10;&#10;Description automatically generated">
            <a:extLst>
              <a:ext uri="{FF2B5EF4-FFF2-40B4-BE49-F238E27FC236}">
                <a16:creationId xmlns:a16="http://schemas.microsoft.com/office/drawing/2014/main" id="{7F08C3F5-B543-4B47-890E-5FFE0BAD7A72}"/>
              </a:ext>
            </a:extLst>
          </p:cNvPr>
          <p:cNvPicPr>
            <a:picLocks noGrp="1" noChangeAspect="1"/>
          </p:cNvPicPr>
          <p:nvPr>
            <p:ph idx="1"/>
          </p:nvPr>
        </p:nvPicPr>
        <p:blipFill rotWithShape="1">
          <a:blip r:embed="rId2"/>
          <a:srcRect t="15935"/>
          <a:stretch/>
        </p:blipFill>
        <p:spPr>
          <a:xfrm>
            <a:off x="685800" y="685800"/>
            <a:ext cx="5456816" cy="3429000"/>
          </a:xfrm>
          <a:prstGeom prst="rect">
            <a:avLst/>
          </a:prstGeom>
        </p:spPr>
      </p:pic>
      <p:pic>
        <p:nvPicPr>
          <p:cNvPr id="7" name="Picture 6" descr="Chart, scatter chart&#10;&#10;Description automatically generated">
            <a:extLst>
              <a:ext uri="{FF2B5EF4-FFF2-40B4-BE49-F238E27FC236}">
                <a16:creationId xmlns:a16="http://schemas.microsoft.com/office/drawing/2014/main" id="{F32FFCFB-1E12-EE45-9EFB-6F98B5814E63}"/>
              </a:ext>
            </a:extLst>
          </p:cNvPr>
          <p:cNvPicPr>
            <a:picLocks noChangeAspect="1"/>
          </p:cNvPicPr>
          <p:nvPr/>
        </p:nvPicPr>
        <p:blipFill rotWithShape="1">
          <a:blip r:embed="rId3"/>
          <a:srcRect t="16329" r="4" b="4"/>
          <a:stretch/>
        </p:blipFill>
        <p:spPr>
          <a:xfrm>
            <a:off x="6096000" y="685800"/>
            <a:ext cx="5410200" cy="3429000"/>
          </a:xfrm>
          <a:prstGeom prst="rect">
            <a:avLst/>
          </a:prstGeom>
        </p:spPr>
      </p:pic>
    </p:spTree>
    <p:extLst>
      <p:ext uri="{BB962C8B-B14F-4D97-AF65-F5344CB8AC3E}">
        <p14:creationId xmlns:p14="http://schemas.microsoft.com/office/powerpoint/2010/main" val="3210046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85E67B1-72A0-4761-A02E-A09E8792A7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C695F9E2-09E7-4B3C-90CF-8A938F730E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1600" y="1371600"/>
            <a:ext cx="4038600" cy="41148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F0C27AD-BDE1-7F4D-81A2-135211FA06D9}"/>
              </a:ext>
            </a:extLst>
          </p:cNvPr>
          <p:cNvSpPr>
            <a:spLocks noGrp="1"/>
          </p:cNvSpPr>
          <p:nvPr>
            <p:ph type="title"/>
          </p:nvPr>
        </p:nvSpPr>
        <p:spPr>
          <a:xfrm>
            <a:off x="1530834" y="1272704"/>
            <a:ext cx="3720131" cy="972163"/>
          </a:xfrm>
        </p:spPr>
        <p:txBody>
          <a:bodyPr vert="horz" lIns="91440" tIns="45720" rIns="91440" bIns="45720" rtlCol="0" anchor="b">
            <a:normAutofit/>
          </a:bodyPr>
          <a:lstStyle/>
          <a:p>
            <a:pPr algn="ctr"/>
            <a:r>
              <a:rPr lang="en-US" b="1" kern="1200" cap="all" spc="300" baseline="0" dirty="0">
                <a:solidFill>
                  <a:schemeClr val="bg2"/>
                </a:solidFill>
                <a:latin typeface="+mj-lt"/>
                <a:ea typeface="+mj-ea"/>
                <a:cs typeface="+mj-cs"/>
              </a:rPr>
              <a:t>Checking Vif</a:t>
            </a:r>
          </a:p>
        </p:txBody>
      </p:sp>
      <p:pic>
        <p:nvPicPr>
          <p:cNvPr id="7" name="Picture 6" descr="Table&#10;&#10;Description automatically generated">
            <a:extLst>
              <a:ext uri="{FF2B5EF4-FFF2-40B4-BE49-F238E27FC236}">
                <a16:creationId xmlns:a16="http://schemas.microsoft.com/office/drawing/2014/main" id="{9A1764E8-DBAF-D348-AB48-F7D401022D72}"/>
              </a:ext>
            </a:extLst>
          </p:cNvPr>
          <p:cNvPicPr>
            <a:picLocks noChangeAspect="1"/>
          </p:cNvPicPr>
          <p:nvPr/>
        </p:nvPicPr>
        <p:blipFill>
          <a:blip r:embed="rId2"/>
          <a:stretch>
            <a:fillRect/>
          </a:stretch>
        </p:blipFill>
        <p:spPr>
          <a:xfrm>
            <a:off x="6096000" y="3578939"/>
            <a:ext cx="5863723" cy="3005158"/>
          </a:xfrm>
          <a:prstGeom prst="rect">
            <a:avLst/>
          </a:prstGeom>
        </p:spPr>
      </p:pic>
      <p:pic>
        <p:nvPicPr>
          <p:cNvPr id="5" name="Content Placeholder 4" descr="Table&#10;&#10;Description automatically generated">
            <a:extLst>
              <a:ext uri="{FF2B5EF4-FFF2-40B4-BE49-F238E27FC236}">
                <a16:creationId xmlns:a16="http://schemas.microsoft.com/office/drawing/2014/main" id="{68A8D206-D10C-5540-8E4A-0B525EB31E9C}"/>
              </a:ext>
            </a:extLst>
          </p:cNvPr>
          <p:cNvPicPr>
            <a:picLocks noGrp="1" noChangeAspect="1"/>
          </p:cNvPicPr>
          <p:nvPr>
            <p:ph idx="1"/>
          </p:nvPr>
        </p:nvPicPr>
        <p:blipFill>
          <a:blip r:embed="rId3"/>
          <a:stretch>
            <a:fillRect/>
          </a:stretch>
        </p:blipFill>
        <p:spPr>
          <a:xfrm>
            <a:off x="6079377" y="96703"/>
            <a:ext cx="5880346" cy="3248891"/>
          </a:xfrm>
          <a:prstGeom prst="rect">
            <a:avLst/>
          </a:prstGeom>
        </p:spPr>
      </p:pic>
      <p:sp>
        <p:nvSpPr>
          <p:cNvPr id="8" name="Rectangle 7">
            <a:extLst>
              <a:ext uri="{FF2B5EF4-FFF2-40B4-BE49-F238E27FC236}">
                <a16:creationId xmlns:a16="http://schemas.microsoft.com/office/drawing/2014/main" id="{28B6BFBD-5AF9-C94F-B0CE-04C7313376CF}"/>
              </a:ext>
            </a:extLst>
          </p:cNvPr>
          <p:cNvSpPr/>
          <p:nvPr/>
        </p:nvSpPr>
        <p:spPr>
          <a:xfrm>
            <a:off x="1530834" y="2462305"/>
            <a:ext cx="3720131" cy="2308324"/>
          </a:xfrm>
          <a:prstGeom prst="rect">
            <a:avLst/>
          </a:prstGeom>
        </p:spPr>
        <p:txBody>
          <a:bodyPr wrap="square" lIns="91440" tIns="45720" rIns="91440" bIns="45720" anchor="t">
            <a:spAutoFit/>
          </a:bodyPr>
          <a:lstStyle/>
          <a:p>
            <a:pPr marL="228600" lvl="0" indent="-228600">
              <a:lnSpc>
                <a:spcPct val="90000"/>
              </a:lnSpc>
              <a:spcBef>
                <a:spcPts val="1000"/>
              </a:spcBef>
              <a:buSzPct val="70000"/>
              <a:buFont typeface="Arial" panose="020B0604020202020204" pitchFamily="34" charset="0"/>
              <a:buChar char="•"/>
            </a:pPr>
            <a:r>
              <a:rPr lang="en-US" dirty="0">
                <a:solidFill>
                  <a:schemeClr val="bg1"/>
                </a:solidFill>
                <a:latin typeface="Goudy Old Style"/>
                <a:ea typeface="+mj-lt"/>
                <a:cs typeface="+mj-lt"/>
              </a:rPr>
              <a:t>It is used to investigate </a:t>
            </a:r>
            <a:r>
              <a:rPr lang="en-US" b="1" dirty="0">
                <a:solidFill>
                  <a:schemeClr val="bg1"/>
                </a:solidFill>
                <a:latin typeface="Goudy Old Style"/>
                <a:ea typeface="+mj-lt"/>
                <a:cs typeface="+mj-lt"/>
              </a:rPr>
              <a:t>MULTICOLLINEARITY</a:t>
            </a:r>
            <a:r>
              <a:rPr lang="en-US" dirty="0">
                <a:solidFill>
                  <a:schemeClr val="bg1"/>
                </a:solidFill>
                <a:latin typeface="Goudy Old Style"/>
                <a:ea typeface="+mj-lt"/>
                <a:cs typeface="+mj-lt"/>
              </a:rPr>
              <a:t> between variables.</a:t>
            </a:r>
            <a:endParaRPr lang="en-US" sz="2400" dirty="0">
              <a:solidFill>
                <a:schemeClr val="bg1"/>
              </a:solidFill>
              <a:latin typeface="Goudy Old Style" panose="02020502050305020303" pitchFamily="18" charset="77"/>
            </a:endParaRPr>
          </a:p>
          <a:p>
            <a:pPr marL="285750" indent="-285750">
              <a:buFont typeface="Arial" panose="020B0604020202020204" pitchFamily="34" charset="0"/>
              <a:buChar char="•"/>
            </a:pPr>
            <a:r>
              <a:rPr lang="en-US" dirty="0" err="1">
                <a:solidFill>
                  <a:schemeClr val="bg1"/>
                </a:solidFill>
                <a:latin typeface="Goudy Old Style" panose="02020502050305020303" pitchFamily="18" charset="77"/>
              </a:rPr>
              <a:t>NetValuePerShare</a:t>
            </a:r>
            <a:r>
              <a:rPr lang="en-US" dirty="0">
                <a:solidFill>
                  <a:schemeClr val="bg1"/>
                </a:solidFill>
                <a:latin typeface="Goudy Old Style" panose="02020502050305020303" pitchFamily="18" charset="77"/>
              </a:rPr>
              <a:t> (B) has highest value 612, so we will remove the highest value from the equation.</a:t>
            </a:r>
          </a:p>
          <a:p>
            <a:pPr marL="285750" indent="-285750">
              <a:buFont typeface="Arial" panose="020B0604020202020204" pitchFamily="34" charset="0"/>
              <a:buChar char="•"/>
            </a:pPr>
            <a:r>
              <a:rPr lang="en-US" dirty="0">
                <a:solidFill>
                  <a:schemeClr val="bg1"/>
                </a:solidFill>
                <a:latin typeface="Goudy Old Style" panose="02020502050305020303" pitchFamily="18" charset="77"/>
              </a:rPr>
              <a:t>After removing the highest VIF, all values are under 10</a:t>
            </a:r>
          </a:p>
        </p:txBody>
      </p:sp>
    </p:spTree>
    <p:extLst>
      <p:ext uri="{BB962C8B-B14F-4D97-AF65-F5344CB8AC3E}">
        <p14:creationId xmlns:p14="http://schemas.microsoft.com/office/powerpoint/2010/main" val="13415268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C9590A-74E5-469D-854F-E0CFD77DF83D}"/>
              </a:ext>
            </a:extLst>
          </p:cNvPr>
          <p:cNvSpPr>
            <a:spLocks noGrp="1"/>
          </p:cNvSpPr>
          <p:nvPr>
            <p:ph type="title"/>
          </p:nvPr>
        </p:nvSpPr>
        <p:spPr>
          <a:xfrm>
            <a:off x="1371599" y="1010097"/>
            <a:ext cx="9486901" cy="1010088"/>
          </a:xfrm>
        </p:spPr>
        <p:txBody>
          <a:bodyPr anchor="b">
            <a:normAutofit/>
          </a:bodyPr>
          <a:lstStyle/>
          <a:p>
            <a:pPr algn="ctr"/>
            <a:r>
              <a:rPr lang="en-US" b="1" dirty="0"/>
              <a:t>Logistic Regression</a:t>
            </a:r>
          </a:p>
        </p:txBody>
      </p:sp>
      <p:sp>
        <p:nvSpPr>
          <p:cNvPr id="3" name="Content Placeholder 2">
            <a:extLst>
              <a:ext uri="{FF2B5EF4-FFF2-40B4-BE49-F238E27FC236}">
                <a16:creationId xmlns:a16="http://schemas.microsoft.com/office/drawing/2014/main" id="{313E00A8-FFDD-4C77-B2F6-FA3A49A3BD37}"/>
              </a:ext>
            </a:extLst>
          </p:cNvPr>
          <p:cNvSpPr>
            <a:spLocks noGrp="1"/>
          </p:cNvSpPr>
          <p:nvPr>
            <p:ph idx="1"/>
          </p:nvPr>
        </p:nvSpPr>
        <p:spPr>
          <a:xfrm>
            <a:off x="1371600" y="2206257"/>
            <a:ext cx="9486901" cy="3540642"/>
          </a:xfrm>
        </p:spPr>
        <p:txBody>
          <a:bodyPr vert="horz" lIns="91440" tIns="45720" rIns="91440" bIns="45720" rtlCol="0">
            <a:normAutofit/>
          </a:bodyPr>
          <a:lstStyle/>
          <a:p>
            <a:pPr>
              <a:lnSpc>
                <a:spcPct val="90000"/>
              </a:lnSpc>
            </a:pPr>
            <a:r>
              <a:rPr lang="en-US" sz="2200" dirty="0">
                <a:ea typeface="+mj-lt"/>
                <a:cs typeface="+mj-lt"/>
              </a:rPr>
              <a:t>Logistic regression is the application of multivariate analysis to be conducted once the variable quantity is divided(binary). Logistic regression is used to describe data and to explain the connection between one dependent binary variable and one or additional nominal, ordinal, interval, or ratio-level independent variables.</a:t>
            </a:r>
          </a:p>
          <a:p>
            <a:pPr>
              <a:lnSpc>
                <a:spcPct val="90000"/>
              </a:lnSpc>
            </a:pPr>
            <a:r>
              <a:rPr lang="en-US" sz="2200" dirty="0"/>
              <a:t>We have taken the binary dependent variable 0 and 1 to show the results in modeling with logistic regression.</a:t>
            </a:r>
          </a:p>
          <a:p>
            <a:pPr>
              <a:lnSpc>
                <a:spcPct val="90000"/>
              </a:lnSpc>
            </a:pPr>
            <a:r>
              <a:rPr lang="en-US" sz="2200" dirty="0"/>
              <a:t>Logit(p): Ln(p/1 - p)= β0+β1x + e</a:t>
            </a:r>
          </a:p>
          <a:p>
            <a:pPr>
              <a:lnSpc>
                <a:spcPct val="90000"/>
              </a:lnSpc>
            </a:pPr>
            <a:r>
              <a:rPr lang="en-US" sz="2200" dirty="0"/>
              <a:t>It also obtains the odds ratio in the presence of more than one explanatory variable.</a:t>
            </a:r>
          </a:p>
          <a:p>
            <a:pPr>
              <a:lnSpc>
                <a:spcPct val="90000"/>
              </a:lnSpc>
            </a:pPr>
            <a:endParaRPr lang="en-US" sz="2200" dirty="0"/>
          </a:p>
          <a:p>
            <a:pPr>
              <a:lnSpc>
                <a:spcPct val="90000"/>
              </a:lnSpc>
            </a:pPr>
            <a:endParaRPr lang="en-US" sz="2200" dirty="0"/>
          </a:p>
          <a:p>
            <a:pPr>
              <a:lnSpc>
                <a:spcPct val="90000"/>
              </a:lnSpc>
            </a:pPr>
            <a:endParaRPr lang="en-US" sz="2200" dirty="0"/>
          </a:p>
          <a:p>
            <a:pPr>
              <a:lnSpc>
                <a:spcPct val="90000"/>
              </a:lnSpc>
            </a:pPr>
            <a:endParaRPr lang="en-US" sz="2200" dirty="0"/>
          </a:p>
          <a:p>
            <a:pPr>
              <a:lnSpc>
                <a:spcPct val="90000"/>
              </a:lnSpc>
            </a:pPr>
            <a:endParaRPr lang="en-US" sz="2200" dirty="0"/>
          </a:p>
        </p:txBody>
      </p:sp>
    </p:spTree>
    <p:extLst>
      <p:ext uri="{BB962C8B-B14F-4D97-AF65-F5344CB8AC3E}">
        <p14:creationId xmlns:p14="http://schemas.microsoft.com/office/powerpoint/2010/main" val="871268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5D17F3-C7E5-48E7-BF9B-762DDE05F13B}"/>
              </a:ext>
            </a:extLst>
          </p:cNvPr>
          <p:cNvSpPr>
            <a:spLocks noGrp="1"/>
          </p:cNvSpPr>
          <p:nvPr>
            <p:ph type="title"/>
          </p:nvPr>
        </p:nvSpPr>
        <p:spPr>
          <a:xfrm>
            <a:off x="1371599" y="1010097"/>
            <a:ext cx="9486901" cy="1010088"/>
          </a:xfrm>
        </p:spPr>
        <p:txBody>
          <a:bodyPr anchor="b">
            <a:normAutofit/>
          </a:bodyPr>
          <a:lstStyle/>
          <a:p>
            <a:pPr algn="ctr"/>
            <a:r>
              <a:rPr lang="en-US" dirty="0"/>
              <a:t>     </a:t>
            </a:r>
            <a:r>
              <a:rPr lang="en-US" b="1" dirty="0"/>
              <a:t>Assumption of logistic reg</a:t>
            </a:r>
          </a:p>
        </p:txBody>
      </p:sp>
      <p:sp>
        <p:nvSpPr>
          <p:cNvPr id="3" name="Content Placeholder 2">
            <a:extLst>
              <a:ext uri="{FF2B5EF4-FFF2-40B4-BE49-F238E27FC236}">
                <a16:creationId xmlns:a16="http://schemas.microsoft.com/office/drawing/2014/main" id="{FD4A3BC7-191F-443E-86B0-BC5D420E858F}"/>
              </a:ext>
            </a:extLst>
          </p:cNvPr>
          <p:cNvSpPr>
            <a:spLocks noGrp="1"/>
          </p:cNvSpPr>
          <p:nvPr>
            <p:ph idx="1"/>
          </p:nvPr>
        </p:nvSpPr>
        <p:spPr>
          <a:xfrm>
            <a:off x="1371600" y="2206257"/>
            <a:ext cx="9486901" cy="3540642"/>
          </a:xfrm>
        </p:spPr>
        <p:txBody>
          <a:bodyPr vert="horz" lIns="91440" tIns="45720" rIns="91440" bIns="45720" rtlCol="0" anchor="t">
            <a:normAutofit/>
          </a:bodyPr>
          <a:lstStyle/>
          <a:p>
            <a:pPr>
              <a:lnSpc>
                <a:spcPct val="90000"/>
              </a:lnSpc>
            </a:pPr>
            <a:r>
              <a:rPr lang="en-US" dirty="0"/>
              <a:t>Binary logistic regression requires the dependent variable to be binary (0,1).</a:t>
            </a:r>
          </a:p>
          <a:p>
            <a:pPr>
              <a:lnSpc>
                <a:spcPct val="90000"/>
              </a:lnSpc>
            </a:pPr>
            <a:r>
              <a:rPr lang="en-US" dirty="0"/>
              <a:t>For a binary regression, the factor level 1 of the dependent variable should represent the desired outcome.</a:t>
            </a:r>
          </a:p>
          <a:p>
            <a:pPr>
              <a:lnSpc>
                <a:spcPct val="90000"/>
              </a:lnSpc>
            </a:pPr>
            <a:r>
              <a:rPr lang="en-US" dirty="0"/>
              <a:t>Only the meaningful variable should be included.</a:t>
            </a:r>
          </a:p>
          <a:p>
            <a:pPr>
              <a:lnSpc>
                <a:spcPct val="90000"/>
              </a:lnSpc>
            </a:pPr>
            <a:r>
              <a:rPr lang="en-US" dirty="0"/>
              <a:t>The independent variables should be independent of each other. That is, the model should have little or no multicollinearity. </a:t>
            </a:r>
          </a:p>
          <a:p>
            <a:pPr>
              <a:lnSpc>
                <a:spcPct val="90000"/>
              </a:lnSpc>
            </a:pPr>
            <a:r>
              <a:rPr lang="en-US" dirty="0"/>
              <a:t>The independent variable are linearly related to the log odds.</a:t>
            </a:r>
          </a:p>
          <a:p>
            <a:pPr>
              <a:lnSpc>
                <a:spcPct val="90000"/>
              </a:lnSpc>
            </a:pPr>
            <a:r>
              <a:rPr lang="en-US" dirty="0"/>
              <a:t>Logistic regression requires quite large sample sizes.</a:t>
            </a:r>
          </a:p>
          <a:p>
            <a:pPr>
              <a:lnSpc>
                <a:spcPct val="90000"/>
              </a:lnSpc>
            </a:pPr>
            <a:endParaRPr lang="en-US" dirty="0"/>
          </a:p>
          <a:p>
            <a:pPr>
              <a:lnSpc>
                <a:spcPct val="90000"/>
              </a:lnSpc>
            </a:pPr>
            <a:endParaRPr lang="en-US" dirty="0"/>
          </a:p>
        </p:txBody>
      </p:sp>
    </p:spTree>
    <p:extLst>
      <p:ext uri="{BB962C8B-B14F-4D97-AF65-F5344CB8AC3E}">
        <p14:creationId xmlns:p14="http://schemas.microsoft.com/office/powerpoint/2010/main" val="2836150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5ED857-2D4C-4CC4-A384-32FFF08CC875}"/>
              </a:ext>
            </a:extLst>
          </p:cNvPr>
          <p:cNvSpPr>
            <a:spLocks noGrp="1"/>
          </p:cNvSpPr>
          <p:nvPr>
            <p:ph type="title"/>
          </p:nvPr>
        </p:nvSpPr>
        <p:spPr>
          <a:xfrm>
            <a:off x="1371599" y="1010097"/>
            <a:ext cx="9486901" cy="1010088"/>
          </a:xfrm>
        </p:spPr>
        <p:txBody>
          <a:bodyPr anchor="b">
            <a:normAutofit/>
          </a:bodyPr>
          <a:lstStyle/>
          <a:p>
            <a:pPr algn="ctr"/>
            <a:r>
              <a:rPr lang="en-US" b="1" dirty="0"/>
              <a:t>Need to balance the target variable?</a:t>
            </a:r>
          </a:p>
        </p:txBody>
      </p:sp>
      <p:sp>
        <p:nvSpPr>
          <p:cNvPr id="3" name="Content Placeholder 2">
            <a:extLst>
              <a:ext uri="{FF2B5EF4-FFF2-40B4-BE49-F238E27FC236}">
                <a16:creationId xmlns:a16="http://schemas.microsoft.com/office/drawing/2014/main" id="{F76394E0-2F1C-4CD2-A9B1-BFE0D027D1F1}"/>
              </a:ext>
            </a:extLst>
          </p:cNvPr>
          <p:cNvSpPr>
            <a:spLocks noGrp="1"/>
          </p:cNvSpPr>
          <p:nvPr>
            <p:ph idx="1"/>
          </p:nvPr>
        </p:nvSpPr>
        <p:spPr>
          <a:xfrm>
            <a:off x="1371600" y="2344481"/>
            <a:ext cx="9486901" cy="3503421"/>
          </a:xfrm>
        </p:spPr>
        <p:txBody>
          <a:bodyPr vert="horz" lIns="91440" tIns="45720" rIns="91440" bIns="45720" rtlCol="0">
            <a:normAutofit lnSpcReduction="10000"/>
          </a:bodyPr>
          <a:lstStyle/>
          <a:p>
            <a:pPr>
              <a:lnSpc>
                <a:spcPct val="90000"/>
              </a:lnSpc>
            </a:pPr>
            <a:r>
              <a:rPr lang="en-US" dirty="0">
                <a:ea typeface="+mj-lt"/>
                <a:cs typeface="+mj-lt"/>
              </a:rPr>
              <a:t>Balancing data in </a:t>
            </a:r>
            <a:r>
              <a:rPr lang="en-US" dirty="0">
                <a:solidFill>
                  <a:schemeClr val="tx1"/>
                </a:solidFill>
                <a:latin typeface="Goudy Old Style" panose="02020502050305020303" pitchFamily="18" charset="77"/>
                <a:ea typeface="+mj-lt"/>
                <a:cs typeface="+mj-lt"/>
              </a:rPr>
              <a:t>a</a:t>
            </a:r>
            <a:r>
              <a:rPr lang="en-US" dirty="0">
                <a:solidFill>
                  <a:schemeClr val="tx1"/>
                </a:solidFill>
                <a:latin typeface="Goudy Old Style" panose="02020502050305020303" pitchFamily="18" charset="77"/>
              </a:rPr>
              <a:t> classification problem in modelling is where we have given some input (independent variables), and we must predict a discrete target. It is highly possible that the distribution of discrete values will be very different. Due to this difference in each class, the algorithms tend to </a:t>
            </a:r>
            <a:r>
              <a:rPr lang="en-US" b="1" dirty="0">
                <a:solidFill>
                  <a:schemeClr val="tx1"/>
                </a:solidFill>
                <a:latin typeface="Goudy Old Style" panose="02020502050305020303" pitchFamily="18" charset="77"/>
              </a:rPr>
              <a:t>get biased towards </a:t>
            </a:r>
            <a:r>
              <a:rPr lang="en-US" dirty="0">
                <a:solidFill>
                  <a:schemeClr val="tx1"/>
                </a:solidFill>
                <a:latin typeface="Goudy Old Style" panose="02020502050305020303" pitchFamily="18" charset="77"/>
              </a:rPr>
              <a:t>the majority values present and don’t </a:t>
            </a:r>
            <a:r>
              <a:rPr lang="en-US" b="1" dirty="0">
                <a:solidFill>
                  <a:schemeClr val="tx1"/>
                </a:solidFill>
                <a:latin typeface="Goudy Old Style" panose="02020502050305020303" pitchFamily="18" charset="77"/>
              </a:rPr>
              <a:t>perform well on the minority values</a:t>
            </a:r>
            <a:r>
              <a:rPr lang="en-US" dirty="0">
                <a:solidFill>
                  <a:schemeClr val="tx1"/>
                </a:solidFill>
                <a:latin typeface="Goudy Old Style" panose="02020502050305020303" pitchFamily="18" charset="77"/>
              </a:rPr>
              <a:t>.</a:t>
            </a:r>
            <a:endParaRPr lang="en-US" dirty="0">
              <a:solidFill>
                <a:schemeClr val="tx1"/>
              </a:solidFill>
              <a:latin typeface="Goudy Old Style" panose="02020502050305020303" pitchFamily="18" charset="77"/>
              <a:ea typeface="+mj-lt"/>
              <a:cs typeface="+mj-lt"/>
            </a:endParaRPr>
          </a:p>
          <a:p>
            <a:pPr>
              <a:lnSpc>
                <a:spcPct val="90000"/>
              </a:lnSpc>
            </a:pPr>
            <a:r>
              <a:rPr lang="en-US" dirty="0">
                <a:ea typeface="+mj-lt"/>
                <a:cs typeface="+mj-lt"/>
              </a:rPr>
              <a:t>Balancing target variable gives us the same amount of information to help predict each class and therefore gives a better idea of how to respond to the data.</a:t>
            </a:r>
          </a:p>
          <a:p>
            <a:pPr>
              <a:lnSpc>
                <a:spcPct val="90000"/>
              </a:lnSpc>
            </a:pPr>
            <a:r>
              <a:rPr lang="en-US" dirty="0">
                <a:ea typeface="+mj-lt"/>
                <a:cs typeface="+mj-lt"/>
              </a:rPr>
              <a:t>There are a couple ways to do the balancing of data. </a:t>
            </a:r>
          </a:p>
        </p:txBody>
      </p:sp>
    </p:spTree>
    <p:extLst>
      <p:ext uri="{BB962C8B-B14F-4D97-AF65-F5344CB8AC3E}">
        <p14:creationId xmlns:p14="http://schemas.microsoft.com/office/powerpoint/2010/main" val="924639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5ED857-2D4C-4CC4-A384-32FFF08CC875}"/>
              </a:ext>
            </a:extLst>
          </p:cNvPr>
          <p:cNvSpPr>
            <a:spLocks noGrp="1"/>
          </p:cNvSpPr>
          <p:nvPr>
            <p:ph type="title"/>
          </p:nvPr>
        </p:nvSpPr>
        <p:spPr>
          <a:xfrm>
            <a:off x="1349187" y="756097"/>
            <a:ext cx="9486901" cy="1010088"/>
          </a:xfrm>
        </p:spPr>
        <p:txBody>
          <a:bodyPr anchor="ctr">
            <a:normAutofit/>
          </a:bodyPr>
          <a:lstStyle/>
          <a:p>
            <a:pPr algn="ctr"/>
            <a:r>
              <a:rPr lang="en-US" b="1" dirty="0"/>
              <a:t>Different ways to balance dataset</a:t>
            </a:r>
          </a:p>
        </p:txBody>
      </p:sp>
      <p:sp>
        <p:nvSpPr>
          <p:cNvPr id="3" name="Content Placeholder 2">
            <a:extLst>
              <a:ext uri="{FF2B5EF4-FFF2-40B4-BE49-F238E27FC236}">
                <a16:creationId xmlns:a16="http://schemas.microsoft.com/office/drawing/2014/main" id="{F76394E0-2F1C-4CD2-A9B1-BFE0D027D1F1}"/>
              </a:ext>
            </a:extLst>
          </p:cNvPr>
          <p:cNvSpPr>
            <a:spLocks noGrp="1"/>
          </p:cNvSpPr>
          <p:nvPr>
            <p:ph idx="1"/>
          </p:nvPr>
        </p:nvSpPr>
        <p:spPr>
          <a:xfrm>
            <a:off x="1434172" y="1837982"/>
            <a:ext cx="9525001" cy="3726714"/>
          </a:xfrm>
        </p:spPr>
        <p:txBody>
          <a:bodyPr vert="horz" lIns="91440" tIns="45720" rIns="91440" bIns="45720" rtlCol="0" anchor="t">
            <a:noAutofit/>
          </a:bodyPr>
          <a:lstStyle/>
          <a:p>
            <a:pPr>
              <a:lnSpc>
                <a:spcPct val="90000"/>
              </a:lnSpc>
            </a:pPr>
            <a:r>
              <a:rPr lang="en-US" sz="1900" b="1" dirty="0">
                <a:ea typeface="+mj-lt"/>
                <a:cs typeface="+mj-lt"/>
              </a:rPr>
              <a:t>Random under sampling- </a:t>
            </a:r>
            <a:r>
              <a:rPr lang="en-US" sz="1900" dirty="0"/>
              <a:t>Random Under sampling aims to balance class distribution by randomly eliminating majority class examples.  This is done until the majority and minority class instances are balanced out.</a:t>
            </a:r>
          </a:p>
          <a:p>
            <a:r>
              <a:rPr lang="en-US" sz="1900" b="1" dirty="0">
                <a:solidFill>
                  <a:schemeClr val="tx1"/>
                </a:solidFill>
                <a:latin typeface="Goudy Old Style"/>
              </a:rPr>
              <a:t>Advantages</a:t>
            </a:r>
          </a:p>
          <a:p>
            <a:r>
              <a:rPr lang="en-US" sz="1900" dirty="0">
                <a:solidFill>
                  <a:schemeClr val="tx1"/>
                </a:solidFill>
                <a:latin typeface="Goudy Old Style"/>
              </a:rPr>
              <a:t>It </a:t>
            </a:r>
            <a:r>
              <a:rPr lang="en-US" sz="2000" dirty="0">
                <a:solidFill>
                  <a:schemeClr val="tx1"/>
                </a:solidFill>
                <a:latin typeface="Goudy Old Style"/>
              </a:rPr>
              <a:t>can</a:t>
            </a:r>
            <a:r>
              <a:rPr lang="en-US" sz="1900" dirty="0">
                <a:solidFill>
                  <a:schemeClr val="tx1"/>
                </a:solidFill>
                <a:latin typeface="Goudy Old Style"/>
              </a:rPr>
              <a:t> help improve run time and storage problems by reducing the number of training data samples when the training data set is huge.</a:t>
            </a:r>
          </a:p>
          <a:p>
            <a:r>
              <a:rPr lang="en-US" sz="1900" b="1" dirty="0"/>
              <a:t>Random Over-Sampling- </a:t>
            </a:r>
            <a:r>
              <a:rPr lang="en-US" sz="1900" dirty="0"/>
              <a:t>Over-Sampling increases the number of instances in the minority class by randomly replicating them in order to present a higher representation of the minority class in the sample.</a:t>
            </a:r>
          </a:p>
          <a:p>
            <a:r>
              <a:rPr lang="en-US" sz="1900" b="1" dirty="0">
                <a:solidFill>
                  <a:schemeClr val="tx1"/>
                </a:solidFill>
                <a:latin typeface="Goudy Old Style"/>
              </a:rPr>
              <a:t>Advantages</a:t>
            </a:r>
          </a:p>
          <a:p>
            <a:r>
              <a:rPr lang="en-US" sz="1900" dirty="0">
                <a:solidFill>
                  <a:schemeClr val="tx1"/>
                </a:solidFill>
                <a:latin typeface="Goudy Old Style"/>
              </a:rPr>
              <a:t>Unlike under sampling this method leads to no information loss.</a:t>
            </a:r>
          </a:p>
          <a:p>
            <a:r>
              <a:rPr lang="en-US" sz="1900" dirty="0">
                <a:solidFill>
                  <a:schemeClr val="tx1"/>
                </a:solidFill>
                <a:latin typeface="Goudy Old Style"/>
              </a:rPr>
              <a:t>Outperforms under sampling</a:t>
            </a:r>
          </a:p>
          <a:p>
            <a:endParaRPr lang="en-US" sz="1800" dirty="0"/>
          </a:p>
          <a:p>
            <a:pPr marL="457200" lvl="1" indent="0" algn="just">
              <a:buNone/>
            </a:pPr>
            <a:endParaRPr lang="en-US" sz="1700" dirty="0">
              <a:solidFill>
                <a:schemeClr val="tx1"/>
              </a:solidFill>
              <a:latin typeface="Goudy Old Style" panose="02020502050305020303" pitchFamily="18" charset="77"/>
            </a:endParaRPr>
          </a:p>
          <a:p>
            <a:pPr marL="742950" lvl="1" indent="-285750" algn="just"/>
            <a:endParaRPr lang="en-US" sz="1700" dirty="0"/>
          </a:p>
          <a:p>
            <a:pPr marL="342900" indent="-342900">
              <a:lnSpc>
                <a:spcPct val="90000"/>
              </a:lnSpc>
              <a:buAutoNum type="arabicPeriod"/>
            </a:pPr>
            <a:endParaRPr lang="en-US" sz="1700" b="1" dirty="0">
              <a:ea typeface="+mj-lt"/>
              <a:cs typeface="+mj-lt"/>
            </a:endParaRPr>
          </a:p>
        </p:txBody>
      </p:sp>
    </p:spTree>
    <p:extLst>
      <p:ext uri="{BB962C8B-B14F-4D97-AF65-F5344CB8AC3E}">
        <p14:creationId xmlns:p14="http://schemas.microsoft.com/office/powerpoint/2010/main" val="156919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546713-DF96-41B2-8180-3EEC5B8023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2794E3E-966D-43D0-B426-D33988B92C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7467600"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2389EC-F045-F341-926B-0E8B139550D0}"/>
              </a:ext>
            </a:extLst>
          </p:cNvPr>
          <p:cNvSpPr>
            <a:spLocks noGrp="1"/>
          </p:cNvSpPr>
          <p:nvPr>
            <p:ph type="title"/>
          </p:nvPr>
        </p:nvSpPr>
        <p:spPr>
          <a:xfrm>
            <a:off x="698528" y="511126"/>
            <a:ext cx="6083272" cy="1031634"/>
          </a:xfrm>
        </p:spPr>
        <p:txBody>
          <a:bodyPr>
            <a:normAutofit/>
          </a:bodyPr>
          <a:lstStyle/>
          <a:p>
            <a:pPr algn="ctr"/>
            <a:r>
              <a:rPr lang="en-US" b="1"/>
              <a:t>Checking the Target variable(y) balance </a:t>
            </a:r>
          </a:p>
        </p:txBody>
      </p:sp>
      <p:sp>
        <p:nvSpPr>
          <p:cNvPr id="3" name="Content Placeholder 2">
            <a:extLst>
              <a:ext uri="{FF2B5EF4-FFF2-40B4-BE49-F238E27FC236}">
                <a16:creationId xmlns:a16="http://schemas.microsoft.com/office/drawing/2014/main" id="{04BBA789-8292-5045-9983-091BFD36D80B}"/>
              </a:ext>
            </a:extLst>
          </p:cNvPr>
          <p:cNvSpPr>
            <a:spLocks noGrp="1"/>
          </p:cNvSpPr>
          <p:nvPr>
            <p:ph idx="1"/>
          </p:nvPr>
        </p:nvSpPr>
        <p:spPr>
          <a:xfrm>
            <a:off x="685801" y="1829287"/>
            <a:ext cx="6083272" cy="4342914"/>
          </a:xfrm>
        </p:spPr>
        <p:txBody>
          <a:bodyPr vert="horz" lIns="91440" tIns="45720" rIns="91440" bIns="45720" rtlCol="0">
            <a:normAutofit/>
          </a:bodyPr>
          <a:lstStyle/>
          <a:p>
            <a:pPr>
              <a:lnSpc>
                <a:spcPct val="90000"/>
              </a:lnSpc>
            </a:pPr>
            <a:r>
              <a:rPr lang="en-US" sz="2000" dirty="0"/>
              <a:t>We need to check if our target variable (Y), which is bankrupt in the dataset is balanced or not.</a:t>
            </a:r>
          </a:p>
          <a:p>
            <a:pPr>
              <a:lnSpc>
                <a:spcPct val="90000"/>
              </a:lnSpc>
            </a:pPr>
            <a:r>
              <a:rPr lang="en-US" sz="2000" dirty="0">
                <a:ea typeface="+mj-lt"/>
                <a:cs typeface="+mj-lt"/>
              </a:rPr>
              <a:t>bankrupt=0 here shows that the company is not going to be bankrupt.</a:t>
            </a:r>
            <a:endParaRPr lang="en-US" sz="2000" dirty="0"/>
          </a:p>
          <a:p>
            <a:pPr>
              <a:lnSpc>
                <a:spcPct val="90000"/>
              </a:lnSpc>
            </a:pPr>
            <a:r>
              <a:rPr lang="en-US" sz="2000" dirty="0"/>
              <a:t>Bankrupt=1 shows that the company is going to be bankrupted.</a:t>
            </a:r>
          </a:p>
          <a:p>
            <a:pPr>
              <a:lnSpc>
                <a:spcPct val="90000"/>
              </a:lnSpc>
            </a:pPr>
            <a:r>
              <a:rPr lang="en-US" sz="2000" dirty="0"/>
              <a:t>The below table show the percentage of the bankrupt are:</a:t>
            </a:r>
          </a:p>
          <a:p>
            <a:pPr lvl="1">
              <a:lnSpc>
                <a:spcPct val="90000"/>
              </a:lnSpc>
            </a:pPr>
            <a:r>
              <a:rPr lang="en-US" sz="1800" b="1" dirty="0"/>
              <a:t>Bankrupt 0 = 96.77</a:t>
            </a:r>
          </a:p>
          <a:p>
            <a:pPr lvl="1">
              <a:lnSpc>
                <a:spcPct val="90000"/>
              </a:lnSpc>
            </a:pPr>
            <a:r>
              <a:rPr lang="en-US" sz="1800" b="1" dirty="0"/>
              <a:t>Bankrupt 1 = 3.23</a:t>
            </a:r>
          </a:p>
          <a:p>
            <a:pPr>
              <a:lnSpc>
                <a:spcPct val="90000"/>
              </a:lnSpc>
            </a:pPr>
            <a:endParaRPr lang="en-US" dirty="0"/>
          </a:p>
          <a:p>
            <a:pPr>
              <a:lnSpc>
                <a:spcPct val="90000"/>
              </a:lnSpc>
            </a:pPr>
            <a:endParaRPr lang="en-US" dirty="0"/>
          </a:p>
          <a:p>
            <a:pPr>
              <a:lnSpc>
                <a:spcPct val="90000"/>
              </a:lnSpc>
            </a:pPr>
            <a:endParaRPr lang="en-US" dirty="0"/>
          </a:p>
        </p:txBody>
      </p:sp>
      <p:pic>
        <p:nvPicPr>
          <p:cNvPr id="7" name="Picture 6" descr="A picture containing text&#10;&#10;Description automatically generated">
            <a:extLst>
              <a:ext uri="{FF2B5EF4-FFF2-40B4-BE49-F238E27FC236}">
                <a16:creationId xmlns:a16="http://schemas.microsoft.com/office/drawing/2014/main" id="{E56EE61A-5149-FF4D-972C-B381794B2DCC}"/>
              </a:ext>
            </a:extLst>
          </p:cNvPr>
          <p:cNvPicPr>
            <a:picLocks noChangeAspect="1"/>
          </p:cNvPicPr>
          <p:nvPr/>
        </p:nvPicPr>
        <p:blipFill>
          <a:blip r:embed="rId2"/>
          <a:stretch>
            <a:fillRect/>
          </a:stretch>
        </p:blipFill>
        <p:spPr>
          <a:xfrm>
            <a:off x="7835846" y="2011384"/>
            <a:ext cx="3987908" cy="847430"/>
          </a:xfrm>
          <a:prstGeom prst="rect">
            <a:avLst/>
          </a:prstGeom>
        </p:spPr>
      </p:pic>
      <p:pic>
        <p:nvPicPr>
          <p:cNvPr id="5" name="Picture 4" descr="Table&#10;&#10;Description automatically generated">
            <a:extLst>
              <a:ext uri="{FF2B5EF4-FFF2-40B4-BE49-F238E27FC236}">
                <a16:creationId xmlns:a16="http://schemas.microsoft.com/office/drawing/2014/main" id="{754855C4-4029-D04A-B228-08CB9EC98DD6}"/>
              </a:ext>
            </a:extLst>
          </p:cNvPr>
          <p:cNvPicPr>
            <a:picLocks noChangeAspect="1"/>
          </p:cNvPicPr>
          <p:nvPr/>
        </p:nvPicPr>
        <p:blipFill>
          <a:blip r:embed="rId3"/>
          <a:stretch>
            <a:fillRect/>
          </a:stretch>
        </p:blipFill>
        <p:spPr>
          <a:xfrm>
            <a:off x="7735205" y="3428998"/>
            <a:ext cx="4391104" cy="1427107"/>
          </a:xfrm>
          <a:prstGeom prst="rect">
            <a:avLst/>
          </a:prstGeom>
        </p:spPr>
      </p:pic>
    </p:spTree>
    <p:extLst>
      <p:ext uri="{BB962C8B-B14F-4D97-AF65-F5344CB8AC3E}">
        <p14:creationId xmlns:p14="http://schemas.microsoft.com/office/powerpoint/2010/main" val="18448167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1CA7196-CAF1-4234-8849-E335F0BCA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3C03075-353F-2946-966F-19FBFD278131}"/>
              </a:ext>
            </a:extLst>
          </p:cNvPr>
          <p:cNvSpPr>
            <a:spLocks noGrp="1"/>
          </p:cNvSpPr>
          <p:nvPr>
            <p:ph type="title"/>
          </p:nvPr>
        </p:nvSpPr>
        <p:spPr>
          <a:xfrm>
            <a:off x="8003337" y="541606"/>
            <a:ext cx="3814590" cy="545229"/>
          </a:xfrm>
        </p:spPr>
        <p:txBody>
          <a:bodyPr>
            <a:normAutofit/>
          </a:bodyPr>
          <a:lstStyle/>
          <a:p>
            <a:pPr algn="ctr"/>
            <a:r>
              <a:rPr lang="en-US" b="1" dirty="0"/>
              <a:t>Proc</a:t>
            </a:r>
            <a:r>
              <a:rPr lang="en-US" dirty="0"/>
              <a:t> </a:t>
            </a:r>
            <a:r>
              <a:rPr lang="en-US" b="1" dirty="0"/>
              <a:t>logistic</a:t>
            </a:r>
          </a:p>
        </p:txBody>
      </p:sp>
      <p:pic>
        <p:nvPicPr>
          <p:cNvPr id="5" name="Content Placeholder 4" descr="Table&#10;&#10;Description automatically generated">
            <a:extLst>
              <a:ext uri="{FF2B5EF4-FFF2-40B4-BE49-F238E27FC236}">
                <a16:creationId xmlns:a16="http://schemas.microsoft.com/office/drawing/2014/main" id="{8CBE0B01-64BE-9C40-87FB-A1C453CB1BCE}"/>
              </a:ext>
            </a:extLst>
          </p:cNvPr>
          <p:cNvPicPr>
            <a:picLocks noChangeAspect="1"/>
          </p:cNvPicPr>
          <p:nvPr/>
        </p:nvPicPr>
        <p:blipFill>
          <a:blip r:embed="rId2"/>
          <a:stretch>
            <a:fillRect/>
          </a:stretch>
        </p:blipFill>
        <p:spPr>
          <a:xfrm>
            <a:off x="725242" y="685800"/>
            <a:ext cx="6012494" cy="5486400"/>
          </a:xfrm>
          <a:prstGeom prst="rect">
            <a:avLst/>
          </a:prstGeom>
        </p:spPr>
      </p:pic>
      <p:sp>
        <p:nvSpPr>
          <p:cNvPr id="9" name="Content Placeholder 8">
            <a:extLst>
              <a:ext uri="{FF2B5EF4-FFF2-40B4-BE49-F238E27FC236}">
                <a16:creationId xmlns:a16="http://schemas.microsoft.com/office/drawing/2014/main" id="{A7454B31-012A-4223-B72E-5BFE7049E27B}"/>
              </a:ext>
            </a:extLst>
          </p:cNvPr>
          <p:cNvSpPr>
            <a:spLocks noGrp="1"/>
          </p:cNvSpPr>
          <p:nvPr>
            <p:ph idx="1"/>
          </p:nvPr>
        </p:nvSpPr>
        <p:spPr>
          <a:xfrm>
            <a:off x="8115301" y="1219200"/>
            <a:ext cx="3702626" cy="5097194"/>
          </a:xfrm>
        </p:spPr>
        <p:txBody>
          <a:bodyPr vert="horz" lIns="91440" tIns="45720" rIns="91440" bIns="45720" rtlCol="0" anchor="t">
            <a:normAutofit fontScale="70000" lnSpcReduction="20000"/>
          </a:bodyPr>
          <a:lstStyle/>
          <a:p>
            <a:endParaRPr lang="en-US" dirty="0"/>
          </a:p>
          <a:p>
            <a:r>
              <a:rPr lang="en-US" dirty="0"/>
              <a:t>We have used proc logistic to plot the variables. On plotting the variables with imbalanced dataset, the R-square is 10% and all the variables are significant.</a:t>
            </a:r>
          </a:p>
          <a:p>
            <a:r>
              <a:rPr lang="en-US" dirty="0"/>
              <a:t>Proc logistics </a:t>
            </a:r>
            <a:r>
              <a:rPr lang="en-US" dirty="0">
                <a:ea typeface="+mj-lt"/>
                <a:cs typeface="+mj-lt"/>
              </a:rPr>
              <a:t>also has the options to identifying the input and output data sets, suppressing the display of results, and controlling the response level ordering.</a:t>
            </a:r>
          </a:p>
          <a:p>
            <a:r>
              <a:rPr lang="en-US" dirty="0"/>
              <a:t>The logistic is used to estimate, as a function of unit changes in the independent variable, the probability that the event of interest will occur.</a:t>
            </a:r>
          </a:p>
          <a:p>
            <a:r>
              <a:rPr lang="en-US" dirty="0"/>
              <a:t>The main advantage is to avoid confounding effects by analyzing the associations of all variables together.</a:t>
            </a:r>
          </a:p>
        </p:txBody>
      </p:sp>
    </p:spTree>
    <p:extLst>
      <p:ext uri="{BB962C8B-B14F-4D97-AF65-F5344CB8AC3E}">
        <p14:creationId xmlns:p14="http://schemas.microsoft.com/office/powerpoint/2010/main" val="3751568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0FCD72E-8043-4443-B18F-52A6080B9943}"/>
              </a:ext>
            </a:extLst>
          </p:cNvPr>
          <p:cNvSpPr>
            <a:spLocks noGrp="1"/>
          </p:cNvSpPr>
          <p:nvPr>
            <p:ph type="title"/>
          </p:nvPr>
        </p:nvSpPr>
        <p:spPr>
          <a:xfrm>
            <a:off x="1371599" y="1010097"/>
            <a:ext cx="9486901" cy="1010088"/>
          </a:xfrm>
        </p:spPr>
        <p:txBody>
          <a:bodyPr anchor="ctr">
            <a:normAutofit/>
          </a:bodyPr>
          <a:lstStyle/>
          <a:p>
            <a:pPr algn="ctr"/>
            <a:r>
              <a:rPr lang="en-US" b="1" dirty="0"/>
              <a:t>The social cost of bankruptcy</a:t>
            </a:r>
          </a:p>
        </p:txBody>
      </p:sp>
      <p:sp>
        <p:nvSpPr>
          <p:cNvPr id="3" name="Content Placeholder 2">
            <a:extLst>
              <a:ext uri="{FF2B5EF4-FFF2-40B4-BE49-F238E27FC236}">
                <a16:creationId xmlns:a16="http://schemas.microsoft.com/office/drawing/2014/main" id="{D18914AA-8AD0-8B49-9068-710C94F780B3}"/>
              </a:ext>
            </a:extLst>
          </p:cNvPr>
          <p:cNvSpPr>
            <a:spLocks noGrp="1"/>
          </p:cNvSpPr>
          <p:nvPr>
            <p:ph idx="1"/>
          </p:nvPr>
        </p:nvSpPr>
        <p:spPr>
          <a:xfrm>
            <a:off x="1371600" y="2020185"/>
            <a:ext cx="9486902" cy="3726714"/>
          </a:xfrm>
        </p:spPr>
        <p:txBody>
          <a:bodyPr vert="horz" lIns="91440" tIns="45720" rIns="91440" bIns="45720" rtlCol="0" anchor="t">
            <a:normAutofit fontScale="92500"/>
          </a:bodyPr>
          <a:lstStyle/>
          <a:p>
            <a:r>
              <a:rPr lang="en-US" dirty="0"/>
              <a:t>The high individual, economic, and social costs inherent in corporate failures or bankruptcies have prompted efforts to provide better insight into and prediction of bankruptcy events.​</a:t>
            </a:r>
          </a:p>
          <a:p>
            <a:r>
              <a:rPr lang="en-US" dirty="0">
                <a:ea typeface="+mj-lt"/>
                <a:cs typeface="+mj-lt"/>
              </a:rPr>
              <a:t>Bankruptcy prediction has been a focus of study in business analytics because of the importance of accurate and timely strategic business decisions. </a:t>
            </a:r>
          </a:p>
          <a:p>
            <a:r>
              <a:rPr lang="en-US" dirty="0">
                <a:ea typeface="+mj-lt"/>
                <a:cs typeface="+mj-lt"/>
              </a:rPr>
              <a:t>The prediction of bankruptcy in companies is a problem that has concerned entrepreneurs, researches and even governments for years, since detecting early signs that a company is going to enter bankruptcy involuntarily and being able to save it from that process, can help reduce the economic losses that bankruptcy entails, both in quantitative and qualitative terms.</a:t>
            </a:r>
            <a:endParaRPr lang="en-US" dirty="0"/>
          </a:p>
          <a:p>
            <a:pPr marL="0" indent="0">
              <a:buNone/>
            </a:pPr>
            <a:endParaRPr lang="en-US" dirty="0"/>
          </a:p>
          <a:p>
            <a:endParaRPr lang="en-US" dirty="0"/>
          </a:p>
        </p:txBody>
      </p:sp>
    </p:spTree>
    <p:extLst>
      <p:ext uri="{BB962C8B-B14F-4D97-AF65-F5344CB8AC3E}">
        <p14:creationId xmlns:p14="http://schemas.microsoft.com/office/powerpoint/2010/main" val="42825016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A8465-CFA0-9A4B-9040-1DFE8F24C0E8}"/>
              </a:ext>
            </a:extLst>
          </p:cNvPr>
          <p:cNvSpPr>
            <a:spLocks noGrp="1"/>
          </p:cNvSpPr>
          <p:nvPr>
            <p:ph type="title"/>
          </p:nvPr>
        </p:nvSpPr>
        <p:spPr/>
        <p:txBody>
          <a:bodyPr anchor="ctr"/>
          <a:lstStyle/>
          <a:p>
            <a:pPr algn="ctr"/>
            <a:r>
              <a:rPr lang="en-US" b="1" dirty="0"/>
              <a:t>Data balancing</a:t>
            </a:r>
          </a:p>
        </p:txBody>
      </p:sp>
      <p:sp>
        <p:nvSpPr>
          <p:cNvPr id="3" name="Content Placeholder 2">
            <a:extLst>
              <a:ext uri="{FF2B5EF4-FFF2-40B4-BE49-F238E27FC236}">
                <a16:creationId xmlns:a16="http://schemas.microsoft.com/office/drawing/2014/main" id="{AB413B4F-987B-AF4B-A2EF-8070C21224DA}"/>
              </a:ext>
            </a:extLst>
          </p:cNvPr>
          <p:cNvSpPr>
            <a:spLocks noGrp="1"/>
          </p:cNvSpPr>
          <p:nvPr>
            <p:ph idx="1"/>
          </p:nvPr>
        </p:nvSpPr>
        <p:spPr/>
        <p:txBody>
          <a:bodyPr/>
          <a:lstStyle/>
          <a:p>
            <a:r>
              <a:rPr lang="en-US" dirty="0"/>
              <a:t>We will balance our target variable so that it doesn’t gives us bias results.</a:t>
            </a:r>
          </a:p>
          <a:p>
            <a:endParaRPr lang="en-US" dirty="0"/>
          </a:p>
        </p:txBody>
      </p:sp>
      <p:pic>
        <p:nvPicPr>
          <p:cNvPr id="5" name="Picture 4" descr="Table&#10;&#10;Description automatically generated">
            <a:extLst>
              <a:ext uri="{FF2B5EF4-FFF2-40B4-BE49-F238E27FC236}">
                <a16:creationId xmlns:a16="http://schemas.microsoft.com/office/drawing/2014/main" id="{38CF745A-C0CB-4541-B8BF-037CE0A3720E}"/>
              </a:ext>
            </a:extLst>
          </p:cNvPr>
          <p:cNvPicPr>
            <a:picLocks noChangeAspect="1"/>
          </p:cNvPicPr>
          <p:nvPr/>
        </p:nvPicPr>
        <p:blipFill>
          <a:blip r:embed="rId2"/>
          <a:stretch>
            <a:fillRect/>
          </a:stretch>
        </p:blipFill>
        <p:spPr>
          <a:xfrm>
            <a:off x="2456296" y="4249881"/>
            <a:ext cx="5884141" cy="1793066"/>
          </a:xfrm>
          <a:prstGeom prst="rect">
            <a:avLst/>
          </a:prstGeom>
        </p:spPr>
      </p:pic>
      <p:graphicFrame>
        <p:nvGraphicFramePr>
          <p:cNvPr id="6" name="Diagram 5">
            <a:extLst>
              <a:ext uri="{FF2B5EF4-FFF2-40B4-BE49-F238E27FC236}">
                <a16:creationId xmlns:a16="http://schemas.microsoft.com/office/drawing/2014/main" id="{7DE6C154-9A09-164D-A62C-8347B55F1294}"/>
              </a:ext>
            </a:extLst>
          </p:cNvPr>
          <p:cNvGraphicFramePr/>
          <p:nvPr>
            <p:extLst>
              <p:ext uri="{D42A27DB-BD31-4B8C-83A1-F6EECF244321}">
                <p14:modId xmlns:p14="http://schemas.microsoft.com/office/powerpoint/2010/main" val="3518599576"/>
              </p:ext>
            </p:extLst>
          </p:nvPr>
        </p:nvGraphicFramePr>
        <p:xfrm>
          <a:off x="1874345" y="982425"/>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786964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6753ACD-8389-4A4D-8E6D-14DCDB250C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8528" y="685800"/>
            <a:ext cx="4063972"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FDA969-25BB-4525-ADD7-089735D1D6D5}"/>
              </a:ext>
            </a:extLst>
          </p:cNvPr>
          <p:cNvSpPr>
            <a:spLocks noGrp="1"/>
          </p:cNvSpPr>
          <p:nvPr>
            <p:ph type="title"/>
          </p:nvPr>
        </p:nvSpPr>
        <p:spPr>
          <a:xfrm>
            <a:off x="987971" y="1371600"/>
            <a:ext cx="3541987" cy="4114800"/>
          </a:xfrm>
        </p:spPr>
        <p:txBody>
          <a:bodyPr anchor="ctr">
            <a:normAutofit/>
          </a:bodyPr>
          <a:lstStyle/>
          <a:p>
            <a:pPr algn="ctr"/>
            <a:r>
              <a:rPr lang="en-US" b="1" dirty="0">
                <a:ea typeface="+mj-lt"/>
                <a:cs typeface="+mj-lt"/>
              </a:rPr>
              <a:t>Stepwise after balancing the dataset</a:t>
            </a:r>
            <a:endParaRPr lang="en-US" b="1" dirty="0"/>
          </a:p>
        </p:txBody>
      </p:sp>
      <p:pic>
        <p:nvPicPr>
          <p:cNvPr id="4" name="Picture 4" descr="Table&#10;&#10;Description automatically generated">
            <a:extLst>
              <a:ext uri="{FF2B5EF4-FFF2-40B4-BE49-F238E27FC236}">
                <a16:creationId xmlns:a16="http://schemas.microsoft.com/office/drawing/2014/main" id="{C3409EF6-DA03-448B-9F71-85D513E3354E}"/>
              </a:ext>
            </a:extLst>
          </p:cNvPr>
          <p:cNvPicPr>
            <a:picLocks noChangeAspect="1"/>
          </p:cNvPicPr>
          <p:nvPr/>
        </p:nvPicPr>
        <p:blipFill>
          <a:blip r:embed="rId2"/>
          <a:stretch>
            <a:fillRect/>
          </a:stretch>
        </p:blipFill>
        <p:spPr>
          <a:xfrm>
            <a:off x="5410200" y="703032"/>
            <a:ext cx="6083272" cy="2463725"/>
          </a:xfrm>
          <a:prstGeom prst="rect">
            <a:avLst/>
          </a:prstGeom>
        </p:spPr>
      </p:pic>
      <p:sp>
        <p:nvSpPr>
          <p:cNvPr id="3" name="Content Placeholder 2">
            <a:extLst>
              <a:ext uri="{FF2B5EF4-FFF2-40B4-BE49-F238E27FC236}">
                <a16:creationId xmlns:a16="http://schemas.microsoft.com/office/drawing/2014/main" id="{45A5446D-FC93-4E12-B8AD-83FBBA33C8BC}"/>
              </a:ext>
            </a:extLst>
          </p:cNvPr>
          <p:cNvSpPr>
            <a:spLocks noGrp="1"/>
          </p:cNvSpPr>
          <p:nvPr>
            <p:ph idx="1"/>
          </p:nvPr>
        </p:nvSpPr>
        <p:spPr>
          <a:xfrm>
            <a:off x="5410200" y="3429000"/>
            <a:ext cx="6083272" cy="2793609"/>
          </a:xfrm>
        </p:spPr>
        <p:txBody>
          <a:bodyPr vert="horz" lIns="91440" tIns="45720" rIns="91440" bIns="45720" rtlCol="0">
            <a:normAutofit/>
          </a:bodyPr>
          <a:lstStyle/>
          <a:p>
            <a:pPr marL="0" indent="0">
              <a:lnSpc>
                <a:spcPct val="90000"/>
              </a:lnSpc>
              <a:buNone/>
            </a:pPr>
            <a:r>
              <a:rPr lang="en-US" sz="2000" dirty="0">
                <a:ea typeface="+mj-lt"/>
                <a:cs typeface="+mj-lt"/>
              </a:rPr>
              <a:t>Stepwise selection is requested by specifying the </a:t>
            </a:r>
            <a:r>
              <a:rPr lang="en-US" sz="2000" b="1" dirty="0">
                <a:ea typeface="+mj-lt"/>
                <a:cs typeface="+mj-lt"/>
              </a:rPr>
              <a:t>SELECTION=STEPWISE </a:t>
            </a:r>
            <a:r>
              <a:rPr lang="en-US" sz="2000" dirty="0">
                <a:ea typeface="+mj-lt"/>
                <a:cs typeface="+mj-lt"/>
              </a:rPr>
              <a:t>option in the MODEL statement. </a:t>
            </a:r>
          </a:p>
          <a:p>
            <a:pPr marL="0" indent="0">
              <a:lnSpc>
                <a:spcPct val="90000"/>
              </a:lnSpc>
              <a:buNone/>
            </a:pPr>
            <a:r>
              <a:rPr lang="en-US" sz="2000" dirty="0">
                <a:ea typeface="+mj-lt"/>
                <a:cs typeface="+mj-lt"/>
              </a:rPr>
              <a:t>The option </a:t>
            </a:r>
            <a:r>
              <a:rPr lang="en-US" sz="2000" b="1" dirty="0">
                <a:ea typeface="+mj-lt"/>
                <a:cs typeface="+mj-lt"/>
              </a:rPr>
              <a:t>SLENTRY=0.05 </a:t>
            </a:r>
            <a:r>
              <a:rPr lang="en-US" sz="2000" dirty="0">
                <a:ea typeface="+mj-lt"/>
                <a:cs typeface="+mj-lt"/>
              </a:rPr>
              <a:t>specifies that a variable must be significant at the 0.05 level before it can be entered into the model, while the option </a:t>
            </a:r>
            <a:r>
              <a:rPr lang="en-US" sz="2000" b="1" dirty="0">
                <a:ea typeface="+mj-lt"/>
                <a:cs typeface="+mj-lt"/>
              </a:rPr>
              <a:t>SLSTAY=0.10 </a:t>
            </a:r>
            <a:r>
              <a:rPr lang="en-US" sz="2000" dirty="0">
                <a:ea typeface="+mj-lt"/>
                <a:cs typeface="+mj-lt"/>
              </a:rPr>
              <a:t>specifies that a variable in the model must be significant at the 0.10 level for it to remain in the model.</a:t>
            </a:r>
            <a:endParaRPr lang="en-US" sz="2000" dirty="0"/>
          </a:p>
          <a:p>
            <a:pPr>
              <a:lnSpc>
                <a:spcPct val="90000"/>
              </a:lnSpc>
            </a:pPr>
            <a:endParaRPr lang="en-US" dirty="0"/>
          </a:p>
          <a:p>
            <a:pPr>
              <a:lnSpc>
                <a:spcPct val="90000"/>
              </a:lnSpc>
            </a:pPr>
            <a:endParaRPr lang="en-US" dirty="0"/>
          </a:p>
        </p:txBody>
      </p:sp>
    </p:spTree>
    <p:extLst>
      <p:ext uri="{BB962C8B-B14F-4D97-AF65-F5344CB8AC3E}">
        <p14:creationId xmlns:p14="http://schemas.microsoft.com/office/powerpoint/2010/main" val="32257855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3E5064B-BAF4-48C7-8C2C-8219FF24A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23E33EB3-397E-4C5F-B561-7FEE7C781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1" y="701040"/>
            <a:ext cx="10820400" cy="5471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D79ECC-FA87-4B83-B940-8CA7F58369C7}"/>
              </a:ext>
            </a:extLst>
          </p:cNvPr>
          <p:cNvSpPr>
            <a:spLocks noGrp="1"/>
          </p:cNvSpPr>
          <p:nvPr>
            <p:ph type="title"/>
          </p:nvPr>
        </p:nvSpPr>
        <p:spPr>
          <a:xfrm>
            <a:off x="1284849" y="1065791"/>
            <a:ext cx="9961219" cy="813498"/>
          </a:xfrm>
        </p:spPr>
        <p:txBody>
          <a:bodyPr anchor="ctr">
            <a:normAutofit/>
          </a:bodyPr>
          <a:lstStyle/>
          <a:p>
            <a:pPr algn="ctr"/>
            <a:r>
              <a:rPr lang="en-US" b="1" dirty="0"/>
              <a:t>Correlation matrix</a:t>
            </a:r>
          </a:p>
        </p:txBody>
      </p:sp>
      <p:sp>
        <p:nvSpPr>
          <p:cNvPr id="3" name="Content Placeholder 2">
            <a:extLst>
              <a:ext uri="{FF2B5EF4-FFF2-40B4-BE49-F238E27FC236}">
                <a16:creationId xmlns:a16="http://schemas.microsoft.com/office/drawing/2014/main" id="{807A3AF2-0DCD-482C-B39C-23C4A44A3E4F}"/>
              </a:ext>
            </a:extLst>
          </p:cNvPr>
          <p:cNvSpPr>
            <a:spLocks noGrp="1"/>
          </p:cNvSpPr>
          <p:nvPr>
            <p:ph idx="1"/>
          </p:nvPr>
        </p:nvSpPr>
        <p:spPr>
          <a:xfrm>
            <a:off x="1284850" y="2135939"/>
            <a:ext cx="9824584" cy="860246"/>
          </a:xfrm>
        </p:spPr>
        <p:txBody>
          <a:bodyPr vert="horz" lIns="91440" tIns="45720" rIns="91440" bIns="45720" rtlCol="0">
            <a:normAutofit/>
          </a:bodyPr>
          <a:lstStyle/>
          <a:p>
            <a:pPr marL="0" indent="0" algn="ctr">
              <a:buNone/>
            </a:pPr>
            <a:r>
              <a:rPr lang="en-US" dirty="0">
                <a:ea typeface="+mj-lt"/>
                <a:cs typeface="+mj-lt"/>
              </a:rPr>
              <a:t> Correlation matrix to check if any of them is correlated.</a:t>
            </a:r>
          </a:p>
          <a:p>
            <a:pPr marL="0" indent="0" algn="ctr">
              <a:buNone/>
            </a:pPr>
            <a:endParaRPr lang="en-US" dirty="0"/>
          </a:p>
          <a:p>
            <a:pPr marL="0" indent="0">
              <a:buNone/>
            </a:pPr>
            <a:endParaRPr lang="en-US" dirty="0"/>
          </a:p>
          <a:p>
            <a:pPr marL="0" indent="0">
              <a:buNone/>
            </a:pPr>
            <a:endParaRPr lang="en-US" dirty="0"/>
          </a:p>
          <a:p>
            <a:pPr marL="0" indent="0">
              <a:buNone/>
            </a:pPr>
            <a:endParaRPr lang="en-US" dirty="0"/>
          </a:p>
        </p:txBody>
      </p:sp>
      <p:pic>
        <p:nvPicPr>
          <p:cNvPr id="6" name="Picture 5" descr="Table&#10;&#10;Description automatically generated">
            <a:extLst>
              <a:ext uri="{FF2B5EF4-FFF2-40B4-BE49-F238E27FC236}">
                <a16:creationId xmlns:a16="http://schemas.microsoft.com/office/drawing/2014/main" id="{B54D43EC-1849-4646-BD9E-EF978D4F4158}"/>
              </a:ext>
            </a:extLst>
          </p:cNvPr>
          <p:cNvPicPr>
            <a:picLocks noChangeAspect="1"/>
          </p:cNvPicPr>
          <p:nvPr/>
        </p:nvPicPr>
        <p:blipFill>
          <a:blip r:embed="rId2"/>
          <a:stretch>
            <a:fillRect/>
          </a:stretch>
        </p:blipFill>
        <p:spPr>
          <a:xfrm>
            <a:off x="1253139" y="2658802"/>
            <a:ext cx="9685721" cy="3258960"/>
          </a:xfrm>
          <a:prstGeom prst="rect">
            <a:avLst/>
          </a:prstGeom>
        </p:spPr>
      </p:pic>
    </p:spTree>
    <p:extLst>
      <p:ext uri="{BB962C8B-B14F-4D97-AF65-F5344CB8AC3E}">
        <p14:creationId xmlns:p14="http://schemas.microsoft.com/office/powerpoint/2010/main" val="11394990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CA7196-CAF1-4234-8849-E335F0BCA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580938-29DE-460C-8D71-3B103E09BE9A}"/>
              </a:ext>
            </a:extLst>
          </p:cNvPr>
          <p:cNvSpPr>
            <a:spLocks noGrp="1"/>
          </p:cNvSpPr>
          <p:nvPr>
            <p:ph type="title"/>
          </p:nvPr>
        </p:nvSpPr>
        <p:spPr>
          <a:xfrm>
            <a:off x="8134350" y="764668"/>
            <a:ext cx="3390899" cy="1303606"/>
          </a:xfrm>
        </p:spPr>
        <p:txBody>
          <a:bodyPr>
            <a:normAutofit/>
          </a:bodyPr>
          <a:lstStyle/>
          <a:p>
            <a:pPr algn="ctr"/>
            <a:r>
              <a:rPr lang="en-US" sz="2700" dirty="0">
                <a:ea typeface="+mj-lt"/>
                <a:cs typeface="+mj-lt"/>
              </a:rPr>
              <a:t>Relationship between variables</a:t>
            </a:r>
          </a:p>
          <a:p>
            <a:pPr algn="ctr"/>
            <a:endParaRPr lang="en-US" sz="2700" dirty="0"/>
          </a:p>
        </p:txBody>
      </p:sp>
      <p:sp>
        <p:nvSpPr>
          <p:cNvPr id="3" name="Content Placeholder 2">
            <a:extLst>
              <a:ext uri="{FF2B5EF4-FFF2-40B4-BE49-F238E27FC236}">
                <a16:creationId xmlns:a16="http://schemas.microsoft.com/office/drawing/2014/main" id="{B572FFA3-11F2-4009-A16F-88668279B040}"/>
              </a:ext>
            </a:extLst>
          </p:cNvPr>
          <p:cNvSpPr>
            <a:spLocks noGrp="1"/>
          </p:cNvSpPr>
          <p:nvPr>
            <p:ph idx="1"/>
          </p:nvPr>
        </p:nvSpPr>
        <p:spPr>
          <a:xfrm>
            <a:off x="8115301" y="1814732"/>
            <a:ext cx="3390899" cy="4501662"/>
          </a:xfrm>
        </p:spPr>
        <p:txBody>
          <a:bodyPr vert="horz" lIns="91440" tIns="45720" rIns="91440" bIns="45720" rtlCol="0">
            <a:normAutofit/>
          </a:bodyPr>
          <a:lstStyle/>
          <a:p>
            <a:r>
              <a:rPr lang="en-US" dirty="0">
                <a:ea typeface="+mj-lt"/>
                <a:cs typeface="+mj-lt"/>
              </a:rPr>
              <a:t>Scatter plot matrix to check relationship among the variables.</a:t>
            </a:r>
          </a:p>
          <a:p>
            <a:r>
              <a:rPr lang="en-US" dirty="0">
                <a:ea typeface="+mj-lt"/>
                <a:cs typeface="+mj-lt"/>
              </a:rPr>
              <a:t>As you can see, there are many clusters formation in the matrix.</a:t>
            </a:r>
          </a:p>
          <a:p>
            <a:r>
              <a:rPr lang="en-US" dirty="0">
                <a:ea typeface="+mj-lt"/>
                <a:cs typeface="+mj-lt"/>
              </a:rPr>
              <a:t>For example, assets and net profit before tax, as assets will grow, the company will have more profit.</a:t>
            </a:r>
            <a:endParaRPr lang="en-US" dirty="0"/>
          </a:p>
          <a:p>
            <a:pPr marL="0" indent="0">
              <a:buNone/>
            </a:pPr>
            <a:endParaRPr lang="en-US" dirty="0"/>
          </a:p>
        </p:txBody>
      </p:sp>
      <p:pic>
        <p:nvPicPr>
          <p:cNvPr id="5" name="Picture 4" descr="Diagram, calendar&#10;&#10;Description automatically generated">
            <a:extLst>
              <a:ext uri="{FF2B5EF4-FFF2-40B4-BE49-F238E27FC236}">
                <a16:creationId xmlns:a16="http://schemas.microsoft.com/office/drawing/2014/main" id="{CD416550-60DF-0741-AC5C-77887415A46A}"/>
              </a:ext>
            </a:extLst>
          </p:cNvPr>
          <p:cNvPicPr>
            <a:picLocks noChangeAspect="1"/>
          </p:cNvPicPr>
          <p:nvPr/>
        </p:nvPicPr>
        <p:blipFill>
          <a:blip r:embed="rId2"/>
          <a:stretch>
            <a:fillRect/>
          </a:stretch>
        </p:blipFill>
        <p:spPr>
          <a:xfrm>
            <a:off x="576715" y="378467"/>
            <a:ext cx="6143730" cy="6101065"/>
          </a:xfrm>
          <a:prstGeom prst="rect">
            <a:avLst/>
          </a:prstGeom>
        </p:spPr>
      </p:pic>
    </p:spTree>
    <p:extLst>
      <p:ext uri="{BB962C8B-B14F-4D97-AF65-F5344CB8AC3E}">
        <p14:creationId xmlns:p14="http://schemas.microsoft.com/office/powerpoint/2010/main" val="3603844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E8326-B152-624E-88E5-E32DDECA7363}"/>
              </a:ext>
            </a:extLst>
          </p:cNvPr>
          <p:cNvSpPr>
            <a:spLocks noGrp="1"/>
          </p:cNvSpPr>
          <p:nvPr>
            <p:ph type="title"/>
          </p:nvPr>
        </p:nvSpPr>
        <p:spPr/>
        <p:txBody>
          <a:bodyPr anchor="ctr"/>
          <a:lstStyle/>
          <a:p>
            <a:r>
              <a:rPr lang="en-US" dirty="0"/>
              <a:t>Outliers using boxplot</a:t>
            </a:r>
          </a:p>
        </p:txBody>
      </p:sp>
      <p:pic>
        <p:nvPicPr>
          <p:cNvPr id="6" name="Content Placeholder 5" descr="Chart, box and whisker chart&#10;&#10;Description automatically generated">
            <a:extLst>
              <a:ext uri="{FF2B5EF4-FFF2-40B4-BE49-F238E27FC236}">
                <a16:creationId xmlns:a16="http://schemas.microsoft.com/office/drawing/2014/main" id="{353B02FF-251A-8248-9ED8-978D6557527C}"/>
              </a:ext>
            </a:extLst>
          </p:cNvPr>
          <p:cNvPicPr>
            <a:picLocks noGrp="1" noChangeAspect="1"/>
          </p:cNvPicPr>
          <p:nvPr>
            <p:ph sz="half" idx="1"/>
          </p:nvPr>
        </p:nvPicPr>
        <p:blipFill>
          <a:blip r:embed="rId2"/>
          <a:stretch>
            <a:fillRect/>
          </a:stretch>
        </p:blipFill>
        <p:spPr>
          <a:xfrm>
            <a:off x="909638" y="2211808"/>
            <a:ext cx="5387830" cy="4079914"/>
          </a:xfrm>
        </p:spPr>
      </p:pic>
      <p:pic>
        <p:nvPicPr>
          <p:cNvPr id="8" name="Content Placeholder 7" descr="Chart, box and whisker chart&#10;&#10;Description automatically generated">
            <a:extLst>
              <a:ext uri="{FF2B5EF4-FFF2-40B4-BE49-F238E27FC236}">
                <a16:creationId xmlns:a16="http://schemas.microsoft.com/office/drawing/2014/main" id="{C78A7BAF-BC3B-0D48-BA65-86DBC9D00FD5}"/>
              </a:ext>
            </a:extLst>
          </p:cNvPr>
          <p:cNvPicPr>
            <a:picLocks noGrp="1" noChangeAspect="1"/>
          </p:cNvPicPr>
          <p:nvPr>
            <p:ph sz="half" idx="2"/>
          </p:nvPr>
        </p:nvPicPr>
        <p:blipFill>
          <a:blip r:embed="rId3"/>
          <a:stretch>
            <a:fillRect/>
          </a:stretch>
        </p:blipFill>
        <p:spPr>
          <a:xfrm>
            <a:off x="6265863" y="2218922"/>
            <a:ext cx="5387830" cy="4077541"/>
          </a:xfrm>
        </p:spPr>
      </p:pic>
    </p:spTree>
    <p:extLst>
      <p:ext uri="{BB962C8B-B14F-4D97-AF65-F5344CB8AC3E}">
        <p14:creationId xmlns:p14="http://schemas.microsoft.com/office/powerpoint/2010/main" val="35710504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E8326-B152-624E-88E5-E32DDECA7363}"/>
              </a:ext>
            </a:extLst>
          </p:cNvPr>
          <p:cNvSpPr>
            <a:spLocks noGrp="1"/>
          </p:cNvSpPr>
          <p:nvPr>
            <p:ph type="title"/>
          </p:nvPr>
        </p:nvSpPr>
        <p:spPr/>
        <p:txBody>
          <a:bodyPr anchor="ctr"/>
          <a:lstStyle/>
          <a:p>
            <a:r>
              <a:rPr lang="en-US" dirty="0"/>
              <a:t>outliers</a:t>
            </a:r>
          </a:p>
        </p:txBody>
      </p:sp>
      <p:pic>
        <p:nvPicPr>
          <p:cNvPr id="10" name="Content Placeholder 9" descr="Chart, box and whisker chart&#10;&#10;Description automatically generated">
            <a:extLst>
              <a:ext uri="{FF2B5EF4-FFF2-40B4-BE49-F238E27FC236}">
                <a16:creationId xmlns:a16="http://schemas.microsoft.com/office/drawing/2014/main" id="{4D275129-0572-F94F-B07F-3029CAD5C3D9}"/>
              </a:ext>
            </a:extLst>
          </p:cNvPr>
          <p:cNvPicPr>
            <a:picLocks noGrp="1" noChangeAspect="1"/>
          </p:cNvPicPr>
          <p:nvPr>
            <p:ph sz="half" idx="1"/>
          </p:nvPr>
        </p:nvPicPr>
        <p:blipFill>
          <a:blip r:embed="rId2"/>
          <a:stretch>
            <a:fillRect/>
          </a:stretch>
        </p:blipFill>
        <p:spPr>
          <a:xfrm>
            <a:off x="909638" y="2184458"/>
            <a:ext cx="5032375" cy="3865447"/>
          </a:xfrm>
        </p:spPr>
      </p:pic>
      <p:pic>
        <p:nvPicPr>
          <p:cNvPr id="12" name="Content Placeholder 11" descr="Chart, box and whisker chart&#10;&#10;Description automatically generated">
            <a:extLst>
              <a:ext uri="{FF2B5EF4-FFF2-40B4-BE49-F238E27FC236}">
                <a16:creationId xmlns:a16="http://schemas.microsoft.com/office/drawing/2014/main" id="{D4B3FF25-CC30-F649-822D-2B963726A9B5}"/>
              </a:ext>
            </a:extLst>
          </p:cNvPr>
          <p:cNvPicPr>
            <a:picLocks noGrp="1" noChangeAspect="1"/>
          </p:cNvPicPr>
          <p:nvPr>
            <p:ph sz="half" idx="2"/>
          </p:nvPr>
        </p:nvPicPr>
        <p:blipFill>
          <a:blip r:embed="rId3"/>
          <a:stretch>
            <a:fillRect/>
          </a:stretch>
        </p:blipFill>
        <p:spPr>
          <a:xfrm>
            <a:off x="6265863" y="2204186"/>
            <a:ext cx="5016500" cy="3825990"/>
          </a:xfrm>
        </p:spPr>
      </p:pic>
    </p:spTree>
    <p:extLst>
      <p:ext uri="{BB962C8B-B14F-4D97-AF65-F5344CB8AC3E}">
        <p14:creationId xmlns:p14="http://schemas.microsoft.com/office/powerpoint/2010/main" val="37705814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7C478F1-26B5-44C9-823B-523B85B11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337CC61-9E93-4D80-9F1C-12CE9A0C0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625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1E8326-B152-624E-88E5-E32DDECA7363}"/>
              </a:ext>
            </a:extLst>
          </p:cNvPr>
          <p:cNvSpPr>
            <a:spLocks noGrp="1"/>
          </p:cNvSpPr>
          <p:nvPr>
            <p:ph type="title"/>
          </p:nvPr>
        </p:nvSpPr>
        <p:spPr>
          <a:xfrm>
            <a:off x="862818" y="685801"/>
            <a:ext cx="3057379" cy="3046228"/>
          </a:xfrm>
        </p:spPr>
        <p:txBody>
          <a:bodyPr vert="horz" lIns="91440" tIns="45720" rIns="91440" bIns="45720" rtlCol="0" anchor="b">
            <a:normAutofit/>
          </a:bodyPr>
          <a:lstStyle/>
          <a:p>
            <a:r>
              <a:rPr lang="en-US" kern="1200" cap="all" spc="300" baseline="0">
                <a:solidFill>
                  <a:schemeClr val="bg2"/>
                </a:solidFill>
                <a:latin typeface="+mj-lt"/>
                <a:ea typeface="+mj-ea"/>
                <a:cs typeface="+mj-cs"/>
              </a:rPr>
              <a:t>outliers</a:t>
            </a:r>
          </a:p>
        </p:txBody>
      </p:sp>
      <p:pic>
        <p:nvPicPr>
          <p:cNvPr id="8" name="Content Placeholder 7" descr="Chart, box and whisker chart&#10;&#10;Description automatically generated">
            <a:extLst>
              <a:ext uri="{FF2B5EF4-FFF2-40B4-BE49-F238E27FC236}">
                <a16:creationId xmlns:a16="http://schemas.microsoft.com/office/drawing/2014/main" id="{8E70EA18-F4E2-CE4B-AD73-84EBB3A71968}"/>
              </a:ext>
            </a:extLst>
          </p:cNvPr>
          <p:cNvPicPr>
            <a:picLocks noGrp="1" noChangeAspect="1"/>
          </p:cNvPicPr>
          <p:nvPr>
            <p:ph sz="half" idx="1"/>
          </p:nvPr>
        </p:nvPicPr>
        <p:blipFill>
          <a:blip r:embed="rId2"/>
          <a:stretch>
            <a:fillRect/>
          </a:stretch>
        </p:blipFill>
        <p:spPr>
          <a:xfrm>
            <a:off x="5410200" y="1127760"/>
            <a:ext cx="6096000" cy="4602480"/>
          </a:xfrm>
          <a:prstGeom prst="rect">
            <a:avLst/>
          </a:prstGeom>
        </p:spPr>
      </p:pic>
    </p:spTree>
    <p:extLst>
      <p:ext uri="{BB962C8B-B14F-4D97-AF65-F5344CB8AC3E}">
        <p14:creationId xmlns:p14="http://schemas.microsoft.com/office/powerpoint/2010/main" val="8111329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E159530-DCF3-4A55-A165-60D619F19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67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6D43BA-2483-0647-B527-F0AE68866A31}"/>
              </a:ext>
            </a:extLst>
          </p:cNvPr>
          <p:cNvSpPr>
            <a:spLocks noGrp="1"/>
          </p:cNvSpPr>
          <p:nvPr>
            <p:ph type="title"/>
          </p:nvPr>
        </p:nvSpPr>
        <p:spPr>
          <a:xfrm>
            <a:off x="698528" y="1371600"/>
            <a:ext cx="2692372" cy="4114800"/>
          </a:xfrm>
        </p:spPr>
        <p:txBody>
          <a:bodyPr vert="horz" lIns="91440" tIns="45720" rIns="91440" bIns="45720" rtlCol="0" anchor="ctr">
            <a:normAutofit/>
          </a:bodyPr>
          <a:lstStyle/>
          <a:p>
            <a:pPr algn="ctr"/>
            <a:r>
              <a:rPr lang="en-US" sz="2500" b="1" kern="1200" cap="all" spc="300" baseline="0" dirty="0">
                <a:solidFill>
                  <a:schemeClr val="tx2"/>
                </a:solidFill>
                <a:latin typeface="+mj-lt"/>
                <a:ea typeface="+mj-ea"/>
                <a:cs typeface="+mj-cs"/>
              </a:rPr>
              <a:t>pROC UNIVARIATE PROCEDURE </a:t>
            </a:r>
          </a:p>
        </p:txBody>
      </p:sp>
      <p:pic>
        <p:nvPicPr>
          <p:cNvPr id="5" name="Content Placeholder 4" descr="Text&#10;&#10;Description automatically generated with medium confidence">
            <a:extLst>
              <a:ext uri="{FF2B5EF4-FFF2-40B4-BE49-F238E27FC236}">
                <a16:creationId xmlns:a16="http://schemas.microsoft.com/office/drawing/2014/main" id="{EDD62D05-29B2-DC41-9D06-FA075717C08C}"/>
              </a:ext>
            </a:extLst>
          </p:cNvPr>
          <p:cNvPicPr>
            <a:picLocks noGrp="1" noChangeAspect="1"/>
          </p:cNvPicPr>
          <p:nvPr>
            <p:ph idx="1"/>
          </p:nvPr>
        </p:nvPicPr>
        <p:blipFill>
          <a:blip r:embed="rId2"/>
          <a:stretch>
            <a:fillRect/>
          </a:stretch>
        </p:blipFill>
        <p:spPr>
          <a:xfrm>
            <a:off x="4624049" y="5205190"/>
            <a:ext cx="6659501" cy="1015573"/>
          </a:xfrm>
          <a:prstGeom prst="rect">
            <a:avLst/>
          </a:prstGeom>
        </p:spPr>
      </p:pic>
      <p:sp>
        <p:nvSpPr>
          <p:cNvPr id="6" name="TextBox 5">
            <a:extLst>
              <a:ext uri="{FF2B5EF4-FFF2-40B4-BE49-F238E27FC236}">
                <a16:creationId xmlns:a16="http://schemas.microsoft.com/office/drawing/2014/main" id="{34DA4131-6007-1F4B-B12B-41B174585349}"/>
              </a:ext>
            </a:extLst>
          </p:cNvPr>
          <p:cNvSpPr txBox="1"/>
          <p:nvPr/>
        </p:nvSpPr>
        <p:spPr>
          <a:xfrm>
            <a:off x="4445817" y="770780"/>
            <a:ext cx="7377066" cy="4351282"/>
          </a:xfrm>
          <a:prstGeom prst="rect">
            <a:avLst/>
          </a:prstGeom>
        </p:spPr>
        <p:txBody>
          <a:bodyPr vert="horz" lIns="91440" tIns="45720" rIns="91440" bIns="45720" rtlCol="0">
            <a:normAutofit fontScale="92500" lnSpcReduction="20000"/>
          </a:bodyPr>
          <a:lstStyle/>
          <a:p>
            <a:pPr indent="-228600">
              <a:lnSpc>
                <a:spcPct val="90000"/>
              </a:lnSpc>
              <a:spcAft>
                <a:spcPts val="600"/>
              </a:spcAft>
              <a:buSzPct val="70000"/>
              <a:buFont typeface="Arial" panose="020B0604020202020204" pitchFamily="34" charset="0"/>
              <a:buChar char="•"/>
            </a:pPr>
            <a:r>
              <a:rPr lang="en-US" sz="1900" b="1" dirty="0">
                <a:latin typeface="+mj-lt"/>
              </a:rPr>
              <a:t>PROC Univariate</a:t>
            </a:r>
            <a:r>
              <a:rPr lang="en-US" sz="1900" dirty="0">
                <a:latin typeface="+mj-lt"/>
              </a:rPr>
              <a:t> procedure provides descriptive statistics based on the moments (including skewness and kurtosis), quantiles or percentiles (such as the median), frequency tables, and extreme values.</a:t>
            </a:r>
          </a:p>
          <a:p>
            <a:pPr indent="-228600">
              <a:lnSpc>
                <a:spcPct val="90000"/>
              </a:lnSpc>
              <a:spcAft>
                <a:spcPts val="600"/>
              </a:spcAft>
              <a:buSzPct val="70000"/>
              <a:buFont typeface="Arial" panose="020B0604020202020204" pitchFamily="34" charset="0"/>
              <a:buChar char="•"/>
            </a:pPr>
            <a:endParaRPr lang="en-US" sz="1900" dirty="0">
              <a:latin typeface="+mj-lt"/>
            </a:endParaRPr>
          </a:p>
          <a:p>
            <a:pPr indent="-228600">
              <a:lnSpc>
                <a:spcPct val="90000"/>
              </a:lnSpc>
              <a:spcAft>
                <a:spcPts val="600"/>
              </a:spcAft>
              <a:buSzPct val="70000"/>
              <a:buFont typeface="Arial" panose="020B0604020202020204" pitchFamily="34" charset="0"/>
              <a:buChar char="•"/>
            </a:pPr>
            <a:r>
              <a:rPr lang="en-US" sz="1900" b="1" dirty="0">
                <a:latin typeface="+mj-lt"/>
              </a:rPr>
              <a:t>PROC UNIVARIATE </a:t>
            </a:r>
            <a:r>
              <a:rPr lang="en-US" sz="1900" dirty="0">
                <a:latin typeface="+mj-lt"/>
              </a:rPr>
              <a:t>goes beyond what PROC MEANS does and is useful in conducting some basic statistical analyses and includes high resolution graphical features.</a:t>
            </a:r>
          </a:p>
          <a:p>
            <a:pPr indent="-228600">
              <a:lnSpc>
                <a:spcPct val="90000"/>
              </a:lnSpc>
              <a:spcAft>
                <a:spcPts val="600"/>
              </a:spcAft>
              <a:buSzPct val="70000"/>
              <a:buFont typeface="Arial" panose="020B0604020202020204" pitchFamily="34" charset="0"/>
              <a:buChar char="•"/>
            </a:pPr>
            <a:endParaRPr lang="en-US" sz="1900" dirty="0">
              <a:latin typeface="+mj-lt"/>
            </a:endParaRPr>
          </a:p>
          <a:p>
            <a:pPr indent="-228600">
              <a:lnSpc>
                <a:spcPct val="90000"/>
              </a:lnSpc>
              <a:spcAft>
                <a:spcPts val="600"/>
              </a:spcAft>
              <a:buSzPct val="70000"/>
              <a:buFont typeface="Arial" panose="020B0604020202020204" pitchFamily="34" charset="0"/>
              <a:buChar char="•"/>
            </a:pPr>
            <a:r>
              <a:rPr lang="en-US" sz="1900" dirty="0">
                <a:latin typeface="+mj-lt"/>
              </a:rPr>
              <a:t>Output Delivery System (ODS) interface for this procedure will also be examined and demonstrated. </a:t>
            </a:r>
          </a:p>
          <a:p>
            <a:pPr indent="-228600">
              <a:lnSpc>
                <a:spcPct val="90000"/>
              </a:lnSpc>
              <a:spcAft>
                <a:spcPts val="600"/>
              </a:spcAft>
              <a:buSzPct val="70000"/>
              <a:buFont typeface="Arial" panose="020B0604020202020204" pitchFamily="34" charset="0"/>
              <a:buChar char="•"/>
            </a:pPr>
            <a:endParaRPr lang="en-US" sz="1900" dirty="0">
              <a:latin typeface="+mj-lt"/>
            </a:endParaRPr>
          </a:p>
          <a:p>
            <a:pPr indent="-228600">
              <a:lnSpc>
                <a:spcPct val="90000"/>
              </a:lnSpc>
              <a:spcAft>
                <a:spcPts val="600"/>
              </a:spcAft>
              <a:buSzPct val="70000"/>
              <a:buFont typeface="Arial" panose="020B0604020202020204" pitchFamily="34" charset="0"/>
              <a:buChar char="•"/>
            </a:pPr>
            <a:r>
              <a:rPr lang="en-US" sz="1900" dirty="0">
                <a:latin typeface="+mj-lt"/>
              </a:rPr>
              <a:t>Below is the code for the PROC UNIVARIATE explains: </a:t>
            </a:r>
          </a:p>
          <a:p>
            <a:pPr indent="-228600">
              <a:lnSpc>
                <a:spcPct val="90000"/>
              </a:lnSpc>
              <a:spcAft>
                <a:spcPts val="600"/>
              </a:spcAft>
              <a:buSzPct val="70000"/>
              <a:buFont typeface="Arial" panose="020B0604020202020204" pitchFamily="34" charset="0"/>
              <a:buChar char="•"/>
            </a:pPr>
            <a:endParaRPr lang="en-US" sz="1900" dirty="0">
              <a:latin typeface="+mj-lt"/>
            </a:endParaRPr>
          </a:p>
          <a:p>
            <a:pPr indent="-228600">
              <a:lnSpc>
                <a:spcPct val="90000"/>
              </a:lnSpc>
              <a:spcAft>
                <a:spcPts val="600"/>
              </a:spcAft>
              <a:buSzPct val="70000"/>
              <a:buFont typeface="Arial" panose="020B0604020202020204" pitchFamily="34" charset="0"/>
              <a:buChar char="•"/>
            </a:pPr>
            <a:r>
              <a:rPr lang="en-US" sz="1900" b="1" dirty="0">
                <a:latin typeface="+mj-lt"/>
              </a:rPr>
              <a:t>Histogram</a:t>
            </a:r>
            <a:r>
              <a:rPr lang="en-US" sz="1900" dirty="0">
                <a:latin typeface="+mj-lt"/>
              </a:rPr>
              <a:t> :A histogram is used to summarize discrete or continuous data. In other words, it provides a visual interpretation.</a:t>
            </a:r>
          </a:p>
          <a:p>
            <a:pPr indent="-228600">
              <a:lnSpc>
                <a:spcPct val="90000"/>
              </a:lnSpc>
              <a:spcAft>
                <a:spcPts val="600"/>
              </a:spcAft>
              <a:buSzPct val="70000"/>
              <a:buFont typeface="Arial" panose="020B0604020202020204" pitchFamily="34" charset="0"/>
              <a:buChar char="•"/>
            </a:pPr>
            <a:r>
              <a:rPr lang="en-US" sz="1900" b="1" dirty="0">
                <a:latin typeface="+mj-lt"/>
              </a:rPr>
              <a:t>Normal</a:t>
            </a:r>
            <a:r>
              <a:rPr lang="en-US" sz="1900" dirty="0">
                <a:latin typeface="+mj-lt"/>
              </a:rPr>
              <a:t> : The option indicates a request for several tests of normality of variable(s). </a:t>
            </a:r>
            <a:br>
              <a:rPr lang="en-US" sz="1100" dirty="0">
                <a:solidFill>
                  <a:schemeClr val="tx2"/>
                </a:solidFill>
                <a:latin typeface="+mj-lt"/>
              </a:rPr>
            </a:br>
            <a:endParaRPr lang="en-US" sz="1100" dirty="0">
              <a:solidFill>
                <a:schemeClr val="tx2"/>
              </a:solidFill>
              <a:latin typeface="+mj-lt"/>
            </a:endParaRPr>
          </a:p>
        </p:txBody>
      </p:sp>
    </p:spTree>
    <p:extLst>
      <p:ext uri="{BB962C8B-B14F-4D97-AF65-F5344CB8AC3E}">
        <p14:creationId xmlns:p14="http://schemas.microsoft.com/office/powerpoint/2010/main" val="3540494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93E15-199E-4F39-80D0-103C473276B5}"/>
              </a:ext>
            </a:extLst>
          </p:cNvPr>
          <p:cNvSpPr>
            <a:spLocks noGrp="1"/>
          </p:cNvSpPr>
          <p:nvPr>
            <p:ph type="title"/>
          </p:nvPr>
        </p:nvSpPr>
        <p:spPr>
          <a:xfrm>
            <a:off x="1099339" y="168199"/>
            <a:ext cx="9512429" cy="965458"/>
          </a:xfrm>
        </p:spPr>
        <p:txBody>
          <a:bodyPr anchor="ctr">
            <a:normAutofit/>
          </a:bodyPr>
          <a:lstStyle/>
          <a:p>
            <a:r>
              <a:rPr lang="en-US" sz="3200" b="1" dirty="0"/>
              <a:t>Proc univariate</a:t>
            </a:r>
          </a:p>
        </p:txBody>
      </p:sp>
      <p:pic>
        <p:nvPicPr>
          <p:cNvPr id="5" name="Picture 5" descr="Table&#10;&#10;Description automatically generated">
            <a:extLst>
              <a:ext uri="{FF2B5EF4-FFF2-40B4-BE49-F238E27FC236}">
                <a16:creationId xmlns:a16="http://schemas.microsoft.com/office/drawing/2014/main" id="{3695FA83-65E4-4134-BBA1-D7FF64EAD78B}"/>
              </a:ext>
            </a:extLst>
          </p:cNvPr>
          <p:cNvPicPr>
            <a:picLocks noGrp="1" noChangeAspect="1"/>
          </p:cNvPicPr>
          <p:nvPr>
            <p:ph sz="half" idx="2"/>
          </p:nvPr>
        </p:nvPicPr>
        <p:blipFill>
          <a:blip r:embed="rId2"/>
          <a:stretch>
            <a:fillRect/>
          </a:stretch>
        </p:blipFill>
        <p:spPr>
          <a:xfrm>
            <a:off x="683758" y="1524941"/>
            <a:ext cx="5016834" cy="2631782"/>
          </a:xfrm>
        </p:spPr>
      </p:pic>
      <p:pic>
        <p:nvPicPr>
          <p:cNvPr id="6" name="Picture 6" descr="Chart&#10;&#10;Description automatically generated">
            <a:extLst>
              <a:ext uri="{FF2B5EF4-FFF2-40B4-BE49-F238E27FC236}">
                <a16:creationId xmlns:a16="http://schemas.microsoft.com/office/drawing/2014/main" id="{22E9ABD1-800A-461A-8447-4440CB5A7487}"/>
              </a:ext>
            </a:extLst>
          </p:cNvPr>
          <p:cNvPicPr>
            <a:picLocks noChangeAspect="1"/>
          </p:cNvPicPr>
          <p:nvPr/>
        </p:nvPicPr>
        <p:blipFill>
          <a:blip r:embed="rId3"/>
          <a:stretch>
            <a:fillRect/>
          </a:stretch>
        </p:blipFill>
        <p:spPr>
          <a:xfrm>
            <a:off x="895350" y="4106419"/>
            <a:ext cx="4648200" cy="2498864"/>
          </a:xfrm>
          <a:prstGeom prst="rect">
            <a:avLst/>
          </a:prstGeom>
        </p:spPr>
      </p:pic>
      <p:pic>
        <p:nvPicPr>
          <p:cNvPr id="7" name="Picture 7" descr="Table&#10;&#10;Description automatically generated">
            <a:extLst>
              <a:ext uri="{FF2B5EF4-FFF2-40B4-BE49-F238E27FC236}">
                <a16:creationId xmlns:a16="http://schemas.microsoft.com/office/drawing/2014/main" id="{0499530E-18D6-45B5-A871-E861C16BEF56}"/>
              </a:ext>
            </a:extLst>
          </p:cNvPr>
          <p:cNvPicPr>
            <a:picLocks noChangeAspect="1"/>
          </p:cNvPicPr>
          <p:nvPr/>
        </p:nvPicPr>
        <p:blipFill>
          <a:blip r:embed="rId4"/>
          <a:stretch>
            <a:fillRect/>
          </a:stretch>
        </p:blipFill>
        <p:spPr>
          <a:xfrm>
            <a:off x="6363400" y="1524941"/>
            <a:ext cx="5016834" cy="2269495"/>
          </a:xfrm>
          <a:prstGeom prst="rect">
            <a:avLst/>
          </a:prstGeom>
        </p:spPr>
      </p:pic>
      <p:pic>
        <p:nvPicPr>
          <p:cNvPr id="8" name="Picture 8" descr="Chart, histogram&#10;&#10;Description automatically generated">
            <a:extLst>
              <a:ext uri="{FF2B5EF4-FFF2-40B4-BE49-F238E27FC236}">
                <a16:creationId xmlns:a16="http://schemas.microsoft.com/office/drawing/2014/main" id="{0DC96117-2BB4-4258-A2FE-F9E73CA8C7E9}"/>
              </a:ext>
            </a:extLst>
          </p:cNvPr>
          <p:cNvPicPr>
            <a:picLocks noChangeAspect="1"/>
          </p:cNvPicPr>
          <p:nvPr/>
        </p:nvPicPr>
        <p:blipFill>
          <a:blip r:embed="rId5"/>
          <a:stretch>
            <a:fillRect/>
          </a:stretch>
        </p:blipFill>
        <p:spPr>
          <a:xfrm>
            <a:off x="6248400" y="3794436"/>
            <a:ext cx="5517766" cy="2713233"/>
          </a:xfrm>
          <a:prstGeom prst="rect">
            <a:avLst/>
          </a:prstGeom>
        </p:spPr>
      </p:pic>
    </p:spTree>
    <p:extLst>
      <p:ext uri="{BB962C8B-B14F-4D97-AF65-F5344CB8AC3E}">
        <p14:creationId xmlns:p14="http://schemas.microsoft.com/office/powerpoint/2010/main" val="30455389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91CE4-1F57-4FCF-BC97-D5D1C535EEFE}"/>
              </a:ext>
            </a:extLst>
          </p:cNvPr>
          <p:cNvSpPr>
            <a:spLocks noGrp="1"/>
          </p:cNvSpPr>
          <p:nvPr>
            <p:ph type="title"/>
          </p:nvPr>
        </p:nvSpPr>
        <p:spPr>
          <a:xfrm>
            <a:off x="1232338" y="124731"/>
            <a:ext cx="9486900" cy="1210236"/>
          </a:xfrm>
        </p:spPr>
        <p:txBody>
          <a:bodyPr/>
          <a:lstStyle/>
          <a:p>
            <a:r>
              <a:rPr lang="en-US" dirty="0"/>
              <a:t>                </a:t>
            </a:r>
            <a:r>
              <a:rPr lang="en-US" b="1" dirty="0"/>
              <a:t>Transforming variable</a:t>
            </a:r>
          </a:p>
        </p:txBody>
      </p:sp>
      <p:sp>
        <p:nvSpPr>
          <p:cNvPr id="3" name="Content Placeholder 2">
            <a:extLst>
              <a:ext uri="{FF2B5EF4-FFF2-40B4-BE49-F238E27FC236}">
                <a16:creationId xmlns:a16="http://schemas.microsoft.com/office/drawing/2014/main" id="{967EF414-0211-421C-9F89-6DBF4696D28F}"/>
              </a:ext>
            </a:extLst>
          </p:cNvPr>
          <p:cNvSpPr>
            <a:spLocks noGrp="1"/>
          </p:cNvSpPr>
          <p:nvPr>
            <p:ph idx="1"/>
          </p:nvPr>
        </p:nvSpPr>
        <p:spPr>
          <a:xfrm>
            <a:off x="1352549" y="1604935"/>
            <a:ext cx="9486901" cy="3918098"/>
          </a:xfrm>
        </p:spPr>
        <p:txBody>
          <a:bodyPr vert="horz" lIns="91440" tIns="45720" rIns="91440" bIns="45720" rtlCol="0" anchor="t">
            <a:normAutofit/>
          </a:bodyPr>
          <a:lstStyle/>
          <a:p>
            <a:r>
              <a:rPr lang="en-US" sz="2000" b="1" dirty="0">
                <a:ea typeface="+mj-lt"/>
                <a:cs typeface="+mj-lt"/>
              </a:rPr>
              <a:t>Variable transformation</a:t>
            </a:r>
            <a:r>
              <a:rPr lang="en-US" sz="2000" dirty="0">
                <a:ea typeface="+mj-lt"/>
                <a:cs typeface="+mj-lt"/>
              </a:rPr>
              <a:t> is a way to make the data work better in your model. It is meant to change the scale of values and/or to adjust the skewed data distribution to Gaussian-like distribution through some “</a:t>
            </a:r>
            <a:r>
              <a:rPr lang="en-US" sz="2000" b="1" dirty="0">
                <a:ea typeface="+mj-lt"/>
                <a:cs typeface="+mj-lt"/>
              </a:rPr>
              <a:t>monotonic transformation</a:t>
            </a:r>
            <a:r>
              <a:rPr lang="en-US" sz="2000" dirty="0">
                <a:ea typeface="+mj-lt"/>
                <a:cs typeface="+mj-lt"/>
              </a:rPr>
              <a:t>”.</a:t>
            </a:r>
          </a:p>
          <a:p>
            <a:r>
              <a:rPr lang="en-US" sz="2000" dirty="0">
                <a:ea typeface="+mj-lt"/>
                <a:cs typeface="+mj-lt"/>
              </a:rPr>
              <a:t>There are different transformations to apply to a variable. For example, inverse, square root, natural log, log base 10.</a:t>
            </a:r>
            <a:endParaRPr lang="en-US" sz="2000" dirty="0"/>
          </a:p>
          <a:p>
            <a:r>
              <a:rPr lang="en-US" sz="2000" dirty="0"/>
              <a:t>We have used natural logarithmic transformation, as the skewness was positively high, thus, to reduce the skewness to -3.4 to 3.4 range, we transformed this variable.</a:t>
            </a:r>
          </a:p>
          <a:p>
            <a:pPr marL="0" indent="0">
              <a:buNone/>
            </a:pPr>
            <a:endParaRPr lang="en-US" sz="1800" dirty="0"/>
          </a:p>
          <a:p>
            <a:pPr marL="0" indent="0">
              <a:buNone/>
            </a:pPr>
            <a:endParaRPr lang="en-US" sz="1800" dirty="0"/>
          </a:p>
        </p:txBody>
      </p:sp>
      <p:pic>
        <p:nvPicPr>
          <p:cNvPr id="6" name="Picture 5" descr="Table&#10;&#10;Description automatically generated">
            <a:extLst>
              <a:ext uri="{FF2B5EF4-FFF2-40B4-BE49-F238E27FC236}">
                <a16:creationId xmlns:a16="http://schemas.microsoft.com/office/drawing/2014/main" id="{F3B5C2C1-751F-4846-9889-2BDE82FDBBB5}"/>
              </a:ext>
            </a:extLst>
          </p:cNvPr>
          <p:cNvPicPr>
            <a:picLocks noChangeAspect="1"/>
          </p:cNvPicPr>
          <p:nvPr/>
        </p:nvPicPr>
        <p:blipFill>
          <a:blip r:embed="rId2"/>
          <a:stretch>
            <a:fillRect/>
          </a:stretch>
        </p:blipFill>
        <p:spPr>
          <a:xfrm>
            <a:off x="1542554" y="4289078"/>
            <a:ext cx="9851155" cy="1927974"/>
          </a:xfrm>
          <a:prstGeom prst="rect">
            <a:avLst/>
          </a:prstGeom>
        </p:spPr>
      </p:pic>
    </p:spTree>
    <p:extLst>
      <p:ext uri="{BB962C8B-B14F-4D97-AF65-F5344CB8AC3E}">
        <p14:creationId xmlns:p14="http://schemas.microsoft.com/office/powerpoint/2010/main" val="1776110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7C478F1-26B5-44C9-823B-523B85B11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337CC61-9E93-4D80-9F1C-12CE9A0C0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625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EEC136-A76C-FD49-A930-9C793A5CCE50}"/>
              </a:ext>
            </a:extLst>
          </p:cNvPr>
          <p:cNvSpPr>
            <a:spLocks noGrp="1"/>
          </p:cNvSpPr>
          <p:nvPr>
            <p:ph type="title"/>
          </p:nvPr>
        </p:nvSpPr>
        <p:spPr>
          <a:xfrm>
            <a:off x="-154379" y="1513999"/>
            <a:ext cx="5035138" cy="3259882"/>
          </a:xfrm>
        </p:spPr>
        <p:txBody>
          <a:bodyPr vert="horz" lIns="91440" tIns="45720" rIns="91440" bIns="45720" rtlCol="0" anchor="b">
            <a:normAutofit/>
          </a:bodyPr>
          <a:lstStyle/>
          <a:p>
            <a:pPr algn="ctr"/>
            <a:r>
              <a:rPr lang="en-US" sz="3600" b="1" kern="1200" cap="all" spc="300" baseline="0" dirty="0">
                <a:solidFill>
                  <a:schemeClr val="bg2"/>
                </a:solidFill>
                <a:latin typeface="+mj-lt"/>
                <a:ea typeface="+mj-ea"/>
                <a:cs typeface="+mj-cs"/>
              </a:rPr>
              <a:t>Statistics showing Number of bankruptcy fillings</a:t>
            </a:r>
          </a:p>
        </p:txBody>
      </p:sp>
      <p:pic>
        <p:nvPicPr>
          <p:cNvPr id="5" name="Content Placeholder 4" descr="Chart&#10;&#10;Description automatically generated with medium confidence">
            <a:extLst>
              <a:ext uri="{FF2B5EF4-FFF2-40B4-BE49-F238E27FC236}">
                <a16:creationId xmlns:a16="http://schemas.microsoft.com/office/drawing/2014/main" id="{607910CA-5DC1-5045-8256-4B666C226527}"/>
              </a:ext>
            </a:extLst>
          </p:cNvPr>
          <p:cNvPicPr>
            <a:picLocks noGrp="1" noChangeAspect="1"/>
          </p:cNvPicPr>
          <p:nvPr>
            <p:ph idx="1"/>
          </p:nvPr>
        </p:nvPicPr>
        <p:blipFill rotWithShape="1">
          <a:blip r:embed="rId2"/>
          <a:srcRect b="9415"/>
          <a:stretch/>
        </p:blipFill>
        <p:spPr>
          <a:xfrm>
            <a:off x="5214938" y="463762"/>
            <a:ext cx="6546845" cy="5930475"/>
          </a:xfrm>
          <a:prstGeom prst="rect">
            <a:avLst/>
          </a:prstGeom>
        </p:spPr>
      </p:pic>
    </p:spTree>
    <p:extLst>
      <p:ext uri="{BB962C8B-B14F-4D97-AF65-F5344CB8AC3E}">
        <p14:creationId xmlns:p14="http://schemas.microsoft.com/office/powerpoint/2010/main" val="21191496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7A286-3046-4AAC-86A2-8E87D6A80EDE}"/>
              </a:ext>
            </a:extLst>
          </p:cNvPr>
          <p:cNvSpPr>
            <a:spLocks noGrp="1"/>
          </p:cNvSpPr>
          <p:nvPr>
            <p:ph type="title"/>
          </p:nvPr>
        </p:nvSpPr>
        <p:spPr>
          <a:xfrm>
            <a:off x="1346072" y="566279"/>
            <a:ext cx="9074278" cy="695762"/>
          </a:xfrm>
        </p:spPr>
        <p:txBody>
          <a:bodyPr>
            <a:normAutofit fontScale="90000"/>
          </a:bodyPr>
          <a:lstStyle/>
          <a:p>
            <a:r>
              <a:rPr lang="en-US" b="1" dirty="0"/>
              <a:t>Comparing the Log variable after transformation </a:t>
            </a:r>
          </a:p>
        </p:txBody>
      </p:sp>
      <p:pic>
        <p:nvPicPr>
          <p:cNvPr id="12" name="Content Placeholder 11" descr="Table&#10;&#10;Description automatically generated">
            <a:extLst>
              <a:ext uri="{FF2B5EF4-FFF2-40B4-BE49-F238E27FC236}">
                <a16:creationId xmlns:a16="http://schemas.microsoft.com/office/drawing/2014/main" id="{3AE2E578-34D5-1A44-AEE5-0613FBA06D53}"/>
              </a:ext>
            </a:extLst>
          </p:cNvPr>
          <p:cNvPicPr>
            <a:picLocks noGrp="1" noChangeAspect="1"/>
          </p:cNvPicPr>
          <p:nvPr>
            <p:ph sz="half" idx="2"/>
          </p:nvPr>
        </p:nvPicPr>
        <p:blipFill>
          <a:blip r:embed="rId2"/>
          <a:stretch>
            <a:fillRect/>
          </a:stretch>
        </p:blipFill>
        <p:spPr>
          <a:xfrm>
            <a:off x="1736725" y="1262041"/>
            <a:ext cx="3924300" cy="2023950"/>
          </a:xfrm>
        </p:spPr>
      </p:pic>
      <p:pic>
        <p:nvPicPr>
          <p:cNvPr id="14" name="Picture 13" descr="Chart, histogram&#10;&#10;Description automatically generated">
            <a:extLst>
              <a:ext uri="{FF2B5EF4-FFF2-40B4-BE49-F238E27FC236}">
                <a16:creationId xmlns:a16="http://schemas.microsoft.com/office/drawing/2014/main" id="{55BACDE8-1A46-7B43-81C1-28F615D681CD}"/>
              </a:ext>
            </a:extLst>
          </p:cNvPr>
          <p:cNvPicPr>
            <a:picLocks noChangeAspect="1"/>
          </p:cNvPicPr>
          <p:nvPr/>
        </p:nvPicPr>
        <p:blipFill>
          <a:blip r:embed="rId3"/>
          <a:stretch>
            <a:fillRect/>
          </a:stretch>
        </p:blipFill>
        <p:spPr>
          <a:xfrm>
            <a:off x="1695450" y="3373884"/>
            <a:ext cx="4227761" cy="3218793"/>
          </a:xfrm>
          <a:prstGeom prst="rect">
            <a:avLst/>
          </a:prstGeom>
        </p:spPr>
      </p:pic>
      <p:pic>
        <p:nvPicPr>
          <p:cNvPr id="16" name="Picture 15" descr="Table&#10;&#10;Description automatically generated">
            <a:extLst>
              <a:ext uri="{FF2B5EF4-FFF2-40B4-BE49-F238E27FC236}">
                <a16:creationId xmlns:a16="http://schemas.microsoft.com/office/drawing/2014/main" id="{33C04CA2-7D57-DD47-A305-7C9229C1632E}"/>
              </a:ext>
            </a:extLst>
          </p:cNvPr>
          <p:cNvPicPr>
            <a:picLocks noChangeAspect="1"/>
          </p:cNvPicPr>
          <p:nvPr/>
        </p:nvPicPr>
        <p:blipFill>
          <a:blip r:embed="rId4"/>
          <a:stretch>
            <a:fillRect/>
          </a:stretch>
        </p:blipFill>
        <p:spPr>
          <a:xfrm>
            <a:off x="6578804" y="1262041"/>
            <a:ext cx="3703610" cy="1865782"/>
          </a:xfrm>
          <a:prstGeom prst="rect">
            <a:avLst/>
          </a:prstGeom>
        </p:spPr>
      </p:pic>
      <p:pic>
        <p:nvPicPr>
          <p:cNvPr id="18" name="Picture 17" descr="Chart, histogram&#10;&#10;Description automatically generated">
            <a:extLst>
              <a:ext uri="{FF2B5EF4-FFF2-40B4-BE49-F238E27FC236}">
                <a16:creationId xmlns:a16="http://schemas.microsoft.com/office/drawing/2014/main" id="{67C5758B-FEB2-DA44-A286-31C57E6DCC25}"/>
              </a:ext>
            </a:extLst>
          </p:cNvPr>
          <p:cNvPicPr>
            <a:picLocks noChangeAspect="1"/>
          </p:cNvPicPr>
          <p:nvPr/>
        </p:nvPicPr>
        <p:blipFill>
          <a:blip r:embed="rId5"/>
          <a:stretch>
            <a:fillRect/>
          </a:stretch>
        </p:blipFill>
        <p:spPr>
          <a:xfrm>
            <a:off x="6578803" y="3127823"/>
            <a:ext cx="4378161" cy="3464854"/>
          </a:xfrm>
          <a:prstGeom prst="rect">
            <a:avLst/>
          </a:prstGeom>
        </p:spPr>
      </p:pic>
    </p:spTree>
    <p:extLst>
      <p:ext uri="{BB962C8B-B14F-4D97-AF65-F5344CB8AC3E}">
        <p14:creationId xmlns:p14="http://schemas.microsoft.com/office/powerpoint/2010/main" val="6157554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EF85B-EF52-D646-8504-65EC547FC0E8}"/>
              </a:ext>
            </a:extLst>
          </p:cNvPr>
          <p:cNvSpPr>
            <a:spLocks noGrp="1"/>
          </p:cNvSpPr>
          <p:nvPr>
            <p:ph type="title"/>
          </p:nvPr>
        </p:nvSpPr>
        <p:spPr/>
        <p:txBody>
          <a:bodyPr>
            <a:normAutofit fontScale="90000"/>
          </a:bodyPr>
          <a:lstStyle/>
          <a:p>
            <a:r>
              <a:rPr lang="en-US" b="1" dirty="0"/>
              <a:t>Outliers decreased after transformation of the variable</a:t>
            </a:r>
          </a:p>
        </p:txBody>
      </p:sp>
      <p:pic>
        <p:nvPicPr>
          <p:cNvPr id="6" name="Content Placeholder 5" descr="Chart, box and whisker chart&#10;&#10;Description automatically generated">
            <a:extLst>
              <a:ext uri="{FF2B5EF4-FFF2-40B4-BE49-F238E27FC236}">
                <a16:creationId xmlns:a16="http://schemas.microsoft.com/office/drawing/2014/main" id="{A47DC5C1-AC79-2045-AB09-916D68801698}"/>
              </a:ext>
            </a:extLst>
          </p:cNvPr>
          <p:cNvPicPr>
            <a:picLocks noGrp="1" noChangeAspect="1"/>
          </p:cNvPicPr>
          <p:nvPr>
            <p:ph sz="half" idx="1"/>
          </p:nvPr>
        </p:nvPicPr>
        <p:blipFill>
          <a:blip r:embed="rId2"/>
          <a:stretch>
            <a:fillRect/>
          </a:stretch>
        </p:blipFill>
        <p:spPr>
          <a:xfrm>
            <a:off x="6363414" y="2079356"/>
            <a:ext cx="5138742" cy="3950954"/>
          </a:xfrm>
        </p:spPr>
      </p:pic>
      <p:pic>
        <p:nvPicPr>
          <p:cNvPr id="11" name="Content Placeholder 7" descr="Chart, box and whisker chart&#10;&#10;Description automatically generated">
            <a:extLst>
              <a:ext uri="{FF2B5EF4-FFF2-40B4-BE49-F238E27FC236}">
                <a16:creationId xmlns:a16="http://schemas.microsoft.com/office/drawing/2014/main" id="{1E3A77E7-617C-1147-976F-1E7F110C4580}"/>
              </a:ext>
            </a:extLst>
          </p:cNvPr>
          <p:cNvPicPr>
            <a:picLocks noChangeAspect="1"/>
          </p:cNvPicPr>
          <p:nvPr/>
        </p:nvPicPr>
        <p:blipFill>
          <a:blip r:embed="rId3"/>
          <a:stretch>
            <a:fillRect/>
          </a:stretch>
        </p:blipFill>
        <p:spPr>
          <a:xfrm>
            <a:off x="754626" y="1997573"/>
            <a:ext cx="5341374" cy="4032737"/>
          </a:xfrm>
          <a:prstGeom prst="rect">
            <a:avLst/>
          </a:prstGeom>
        </p:spPr>
      </p:pic>
    </p:spTree>
    <p:extLst>
      <p:ext uri="{BB962C8B-B14F-4D97-AF65-F5344CB8AC3E}">
        <p14:creationId xmlns:p14="http://schemas.microsoft.com/office/powerpoint/2010/main" val="3579456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1CA7196-CAF1-4234-8849-E335F0BCA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646D65F-D153-9947-9034-E5406F259989}"/>
              </a:ext>
            </a:extLst>
          </p:cNvPr>
          <p:cNvSpPr>
            <a:spLocks noGrp="1"/>
          </p:cNvSpPr>
          <p:nvPr>
            <p:ph type="title"/>
          </p:nvPr>
        </p:nvSpPr>
        <p:spPr>
          <a:xfrm>
            <a:off x="7462978" y="278969"/>
            <a:ext cx="4729022" cy="1263787"/>
          </a:xfrm>
        </p:spPr>
        <p:txBody>
          <a:bodyPr>
            <a:normAutofit fontScale="90000"/>
          </a:bodyPr>
          <a:lstStyle/>
          <a:p>
            <a:pPr algn="ctr"/>
            <a:r>
              <a:rPr lang="en-US" b="1" dirty="0"/>
              <a:t>Logistic regression after data balancing</a:t>
            </a:r>
          </a:p>
        </p:txBody>
      </p:sp>
      <p:sp>
        <p:nvSpPr>
          <p:cNvPr id="9" name="Content Placeholder 8">
            <a:extLst>
              <a:ext uri="{FF2B5EF4-FFF2-40B4-BE49-F238E27FC236}">
                <a16:creationId xmlns:a16="http://schemas.microsoft.com/office/drawing/2014/main" id="{9126C57B-492B-4C98-8525-C422EBE63BCD}"/>
              </a:ext>
            </a:extLst>
          </p:cNvPr>
          <p:cNvSpPr>
            <a:spLocks noGrp="1"/>
          </p:cNvSpPr>
          <p:nvPr>
            <p:ph idx="1"/>
          </p:nvPr>
        </p:nvSpPr>
        <p:spPr>
          <a:xfrm>
            <a:off x="8115301" y="1814732"/>
            <a:ext cx="3390899" cy="4501662"/>
          </a:xfrm>
        </p:spPr>
        <p:txBody>
          <a:bodyPr vert="horz" lIns="91440" tIns="45720" rIns="91440" bIns="45720" rtlCol="0" anchor="t">
            <a:normAutofit fontScale="85000" lnSpcReduction="20000"/>
          </a:bodyPr>
          <a:lstStyle/>
          <a:p>
            <a:pPr marL="342900" indent="-342900"/>
            <a:r>
              <a:rPr lang="en-US" dirty="0"/>
              <a:t>Logistics regression requires dependent variable which is in binary form i.e., 0 and 1. In data balancing if u have thirty 0 you also need thirty 1 to balance the data.</a:t>
            </a:r>
          </a:p>
          <a:p>
            <a:pPr marL="342900" indent="-342900"/>
            <a:r>
              <a:rPr lang="en-US" dirty="0">
                <a:ea typeface="+mj-lt"/>
                <a:cs typeface="+mj-lt"/>
              </a:rPr>
              <a:t>Imbalanced data can have a significant impact on model predictions and performance . Most often this involves classification problems where one class has a very small proportion of observations (e.g., defaults - 5% versus </a:t>
            </a:r>
            <a:r>
              <a:rPr lang="en-US" dirty="0" err="1">
                <a:ea typeface="+mj-lt"/>
                <a:cs typeface="+mj-lt"/>
              </a:rPr>
              <a:t>nondefaults</a:t>
            </a:r>
            <a:r>
              <a:rPr lang="en-US" dirty="0">
                <a:ea typeface="+mj-lt"/>
                <a:cs typeface="+mj-lt"/>
              </a:rPr>
              <a:t> - 95%).</a:t>
            </a:r>
          </a:p>
          <a:p>
            <a:endParaRPr lang="en-US" dirty="0"/>
          </a:p>
          <a:p>
            <a:endParaRPr lang="en-US" dirty="0"/>
          </a:p>
        </p:txBody>
      </p:sp>
      <p:pic>
        <p:nvPicPr>
          <p:cNvPr id="4" name="Picture 3" descr="Table&#10;&#10;Description automatically generated">
            <a:extLst>
              <a:ext uri="{FF2B5EF4-FFF2-40B4-BE49-F238E27FC236}">
                <a16:creationId xmlns:a16="http://schemas.microsoft.com/office/drawing/2014/main" id="{442E0FB5-C8B5-334C-841E-9E058A274DD6}"/>
              </a:ext>
            </a:extLst>
          </p:cNvPr>
          <p:cNvPicPr>
            <a:picLocks noChangeAspect="1"/>
          </p:cNvPicPr>
          <p:nvPr/>
        </p:nvPicPr>
        <p:blipFill>
          <a:blip r:embed="rId2"/>
          <a:stretch>
            <a:fillRect/>
          </a:stretch>
        </p:blipFill>
        <p:spPr>
          <a:xfrm>
            <a:off x="20778" y="910862"/>
            <a:ext cx="6756400" cy="4851400"/>
          </a:xfrm>
          <a:prstGeom prst="rect">
            <a:avLst/>
          </a:prstGeom>
        </p:spPr>
      </p:pic>
    </p:spTree>
    <p:extLst>
      <p:ext uri="{BB962C8B-B14F-4D97-AF65-F5344CB8AC3E}">
        <p14:creationId xmlns:p14="http://schemas.microsoft.com/office/powerpoint/2010/main" val="12129661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8C2BE-5A63-FF44-9DEE-5A410602B4E0}"/>
              </a:ext>
            </a:extLst>
          </p:cNvPr>
          <p:cNvSpPr>
            <a:spLocks noGrp="1"/>
          </p:cNvSpPr>
          <p:nvPr>
            <p:ph type="title"/>
          </p:nvPr>
        </p:nvSpPr>
        <p:spPr>
          <a:xfrm>
            <a:off x="1371600" y="-425824"/>
            <a:ext cx="9486900" cy="1371600"/>
          </a:xfrm>
        </p:spPr>
        <p:txBody>
          <a:bodyPr/>
          <a:lstStyle/>
          <a:p>
            <a:pPr algn="ctr"/>
            <a:r>
              <a:rPr lang="en-US" b="1" dirty="0"/>
              <a:t>Model Fit Assessment</a:t>
            </a:r>
          </a:p>
        </p:txBody>
      </p:sp>
      <p:pic>
        <p:nvPicPr>
          <p:cNvPr id="4" name="Picture 4" descr="Table&#10;&#10;Description automatically generated">
            <a:extLst>
              <a:ext uri="{FF2B5EF4-FFF2-40B4-BE49-F238E27FC236}">
                <a16:creationId xmlns:a16="http://schemas.microsoft.com/office/drawing/2014/main" id="{B40411CC-B610-4C8D-A208-61F891C575EB}"/>
              </a:ext>
            </a:extLst>
          </p:cNvPr>
          <p:cNvPicPr>
            <a:picLocks noGrp="1" noChangeAspect="1"/>
          </p:cNvPicPr>
          <p:nvPr>
            <p:ph idx="1"/>
          </p:nvPr>
        </p:nvPicPr>
        <p:blipFill>
          <a:blip r:embed="rId2"/>
          <a:stretch>
            <a:fillRect/>
          </a:stretch>
        </p:blipFill>
        <p:spPr>
          <a:xfrm>
            <a:off x="989398" y="1523697"/>
            <a:ext cx="5973856" cy="1913965"/>
          </a:xfrm>
        </p:spPr>
      </p:pic>
      <p:pic>
        <p:nvPicPr>
          <p:cNvPr id="6" name="Picture 6">
            <a:extLst>
              <a:ext uri="{FF2B5EF4-FFF2-40B4-BE49-F238E27FC236}">
                <a16:creationId xmlns:a16="http://schemas.microsoft.com/office/drawing/2014/main" id="{B6CD32BE-4F2F-4663-85CE-E4629904BE8D}"/>
              </a:ext>
            </a:extLst>
          </p:cNvPr>
          <p:cNvPicPr>
            <a:picLocks noChangeAspect="1"/>
          </p:cNvPicPr>
          <p:nvPr/>
        </p:nvPicPr>
        <p:blipFill>
          <a:blip r:embed="rId3"/>
          <a:stretch>
            <a:fillRect/>
          </a:stretch>
        </p:blipFill>
        <p:spPr>
          <a:xfrm>
            <a:off x="7236759" y="1775957"/>
            <a:ext cx="7243482" cy="1409444"/>
          </a:xfrm>
          <a:prstGeom prst="rect">
            <a:avLst/>
          </a:prstGeom>
        </p:spPr>
      </p:pic>
      <p:pic>
        <p:nvPicPr>
          <p:cNvPr id="7" name="Picture 7">
            <a:extLst>
              <a:ext uri="{FF2B5EF4-FFF2-40B4-BE49-F238E27FC236}">
                <a16:creationId xmlns:a16="http://schemas.microsoft.com/office/drawing/2014/main" id="{9E2FAA0D-A17F-4C86-966A-94B2864E08CC}"/>
              </a:ext>
            </a:extLst>
          </p:cNvPr>
          <p:cNvPicPr>
            <a:picLocks noChangeAspect="1"/>
          </p:cNvPicPr>
          <p:nvPr/>
        </p:nvPicPr>
        <p:blipFill>
          <a:blip r:embed="rId4"/>
          <a:stretch>
            <a:fillRect/>
          </a:stretch>
        </p:blipFill>
        <p:spPr>
          <a:xfrm>
            <a:off x="1243077" y="4015582"/>
            <a:ext cx="8734639" cy="2129033"/>
          </a:xfrm>
          <a:prstGeom prst="rect">
            <a:avLst/>
          </a:prstGeom>
        </p:spPr>
      </p:pic>
    </p:spTree>
    <p:extLst>
      <p:ext uri="{BB962C8B-B14F-4D97-AF65-F5344CB8AC3E}">
        <p14:creationId xmlns:p14="http://schemas.microsoft.com/office/powerpoint/2010/main" val="18544489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3DC553A7-713D-4133-B393-5017EA4F22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0">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200" y="0"/>
            <a:ext cx="67818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ACF98D-4B1F-40A5-9CC2-D63BEB667A1F}"/>
              </a:ext>
            </a:extLst>
          </p:cNvPr>
          <p:cNvSpPr>
            <a:spLocks noGrp="1"/>
          </p:cNvSpPr>
          <p:nvPr>
            <p:ph type="title"/>
          </p:nvPr>
        </p:nvSpPr>
        <p:spPr>
          <a:xfrm>
            <a:off x="6108728" y="339864"/>
            <a:ext cx="5397472" cy="1202891"/>
          </a:xfrm>
        </p:spPr>
        <p:txBody>
          <a:bodyPr>
            <a:normAutofit/>
          </a:bodyPr>
          <a:lstStyle/>
          <a:p>
            <a:pPr algn="ctr"/>
            <a:r>
              <a:rPr lang="en-US"/>
              <a:t>Chi – square &amp; hypothesis tests</a:t>
            </a:r>
          </a:p>
        </p:txBody>
      </p:sp>
      <p:pic>
        <p:nvPicPr>
          <p:cNvPr id="4" name="Picture 4" descr="Table&#10;&#10;Description automatically generated">
            <a:extLst>
              <a:ext uri="{FF2B5EF4-FFF2-40B4-BE49-F238E27FC236}">
                <a16:creationId xmlns:a16="http://schemas.microsoft.com/office/drawing/2014/main" id="{F9F84F9C-BE62-48D0-87CC-93479F9BE876}"/>
              </a:ext>
            </a:extLst>
          </p:cNvPr>
          <p:cNvPicPr>
            <a:picLocks noChangeAspect="1"/>
          </p:cNvPicPr>
          <p:nvPr/>
        </p:nvPicPr>
        <p:blipFill>
          <a:blip r:embed="rId2"/>
          <a:stretch>
            <a:fillRect/>
          </a:stretch>
        </p:blipFill>
        <p:spPr>
          <a:xfrm>
            <a:off x="700487" y="2675820"/>
            <a:ext cx="4098941" cy="1506360"/>
          </a:xfrm>
          <a:prstGeom prst="rect">
            <a:avLst/>
          </a:prstGeom>
        </p:spPr>
      </p:pic>
      <p:sp>
        <p:nvSpPr>
          <p:cNvPr id="3" name="Content Placeholder 2">
            <a:extLst>
              <a:ext uri="{FF2B5EF4-FFF2-40B4-BE49-F238E27FC236}">
                <a16:creationId xmlns:a16="http://schemas.microsoft.com/office/drawing/2014/main" id="{9F8119BC-4A94-4A02-BBA0-57F8122F170C}"/>
              </a:ext>
            </a:extLst>
          </p:cNvPr>
          <p:cNvSpPr>
            <a:spLocks noGrp="1"/>
          </p:cNvSpPr>
          <p:nvPr>
            <p:ph idx="1"/>
          </p:nvPr>
        </p:nvSpPr>
        <p:spPr>
          <a:xfrm>
            <a:off x="6096002" y="1814732"/>
            <a:ext cx="5426844" cy="4501662"/>
          </a:xfrm>
        </p:spPr>
        <p:txBody>
          <a:bodyPr vert="horz" lIns="91440" tIns="45720" rIns="91440" bIns="45720" rtlCol="0">
            <a:normAutofit/>
          </a:bodyPr>
          <a:lstStyle/>
          <a:p>
            <a:pPr marL="0" indent="0">
              <a:lnSpc>
                <a:spcPct val="90000"/>
              </a:lnSpc>
              <a:buNone/>
            </a:pPr>
            <a:endParaRPr lang="en-US" sz="2000" dirty="0"/>
          </a:p>
          <a:p>
            <a:pPr>
              <a:lnSpc>
                <a:spcPct val="90000"/>
              </a:lnSpc>
            </a:pPr>
            <a:r>
              <a:rPr lang="en-US" sz="2000" dirty="0"/>
              <a:t>Likelihood Ratio: </a:t>
            </a:r>
            <a:r>
              <a:rPr lang="en-US" sz="2000" dirty="0">
                <a:ea typeface="+mj-lt"/>
                <a:cs typeface="+mj-lt"/>
              </a:rPr>
              <a:t>This is the Likelihood Ratio (LR) Chi-Square test that at least one of the predictors’ regression coefficient is not equal to zero in the model. </a:t>
            </a:r>
          </a:p>
          <a:p>
            <a:pPr>
              <a:lnSpc>
                <a:spcPct val="90000"/>
              </a:lnSpc>
            </a:pPr>
            <a:r>
              <a:rPr lang="en-US" sz="2000" dirty="0"/>
              <a:t>Score: </a:t>
            </a:r>
            <a:r>
              <a:rPr lang="en-US" sz="2000" dirty="0">
                <a:ea typeface="+mj-lt"/>
                <a:cs typeface="+mj-lt"/>
              </a:rPr>
              <a:t>This is the Score Chi-Square Test that at least one of the predictors’ regression coefficient is not equal to zero in the model.</a:t>
            </a:r>
          </a:p>
          <a:p>
            <a:pPr>
              <a:lnSpc>
                <a:spcPct val="90000"/>
              </a:lnSpc>
            </a:pPr>
            <a:r>
              <a:rPr lang="en-US" sz="2000" dirty="0"/>
              <a:t>Wald: </a:t>
            </a:r>
            <a:r>
              <a:rPr lang="en-US" sz="2000" dirty="0">
                <a:ea typeface="+mj-lt"/>
                <a:cs typeface="+mj-lt"/>
              </a:rPr>
              <a:t>This is the Wald Chi-Square Test that at least one of the predictors’ regression coefficient is not equal to zero in the model.</a:t>
            </a:r>
            <a:endParaRPr lang="en-US" sz="2000" dirty="0"/>
          </a:p>
        </p:txBody>
      </p:sp>
    </p:spTree>
    <p:extLst>
      <p:ext uri="{BB962C8B-B14F-4D97-AF65-F5344CB8AC3E}">
        <p14:creationId xmlns:p14="http://schemas.microsoft.com/office/powerpoint/2010/main" val="5542372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84E75E-09BF-4167-A78C-35FE60A375AD}"/>
              </a:ext>
            </a:extLst>
          </p:cNvPr>
          <p:cNvSpPr>
            <a:spLocks noGrp="1"/>
          </p:cNvSpPr>
          <p:nvPr>
            <p:ph type="title"/>
          </p:nvPr>
        </p:nvSpPr>
        <p:spPr>
          <a:xfrm>
            <a:off x="1371599" y="1142518"/>
            <a:ext cx="9486901" cy="607021"/>
          </a:xfrm>
        </p:spPr>
        <p:txBody>
          <a:bodyPr anchor="b">
            <a:normAutofit/>
          </a:bodyPr>
          <a:lstStyle/>
          <a:p>
            <a:pPr algn="ctr"/>
            <a:r>
              <a:rPr lang="en-US" b="1" dirty="0"/>
              <a:t>Conclusion</a:t>
            </a:r>
          </a:p>
        </p:txBody>
      </p:sp>
      <p:sp>
        <p:nvSpPr>
          <p:cNvPr id="3" name="Content Placeholder 2">
            <a:extLst>
              <a:ext uri="{FF2B5EF4-FFF2-40B4-BE49-F238E27FC236}">
                <a16:creationId xmlns:a16="http://schemas.microsoft.com/office/drawing/2014/main" id="{6F7C21D6-DF1B-4959-82BC-493AE2518A8D}"/>
              </a:ext>
            </a:extLst>
          </p:cNvPr>
          <p:cNvSpPr>
            <a:spLocks noGrp="1"/>
          </p:cNvSpPr>
          <p:nvPr>
            <p:ph idx="1"/>
          </p:nvPr>
        </p:nvSpPr>
        <p:spPr>
          <a:xfrm>
            <a:off x="1371600" y="2206257"/>
            <a:ext cx="9486901" cy="3540642"/>
          </a:xfrm>
        </p:spPr>
        <p:txBody>
          <a:bodyPr vert="horz" lIns="91440" tIns="45720" rIns="91440" bIns="45720" rtlCol="0" anchor="t">
            <a:normAutofit/>
          </a:bodyPr>
          <a:lstStyle/>
          <a:p>
            <a:pPr>
              <a:lnSpc>
                <a:spcPct val="90000"/>
              </a:lnSpc>
            </a:pPr>
            <a:r>
              <a:rPr lang="en-US" sz="2000" dirty="0">
                <a:ea typeface="+mj-lt"/>
                <a:cs typeface="+mj-lt"/>
              </a:rPr>
              <a:t>The experimental results, based on a real-world dataset from Taiwan, show that the FR categories of solvency and profitability and the CGI categories of board structure and ownership structure are the most important features in bankruptcy prediction. Therefore, the aim of this project is to assess the prediction performance obtained by combining different variables. </a:t>
            </a:r>
          </a:p>
          <a:p>
            <a:pPr>
              <a:lnSpc>
                <a:spcPct val="90000"/>
              </a:lnSpc>
            </a:pPr>
            <a:r>
              <a:rPr lang="en-US" sz="2000" dirty="0"/>
              <a:t>Since, all the variables had p values less than alpha, we reject the null hypothesis and accept the alternate hypothesis which states that these variables are important in calculating the dependent variable.</a:t>
            </a:r>
          </a:p>
          <a:p>
            <a:pPr>
              <a:lnSpc>
                <a:spcPct val="90000"/>
              </a:lnSpc>
            </a:pPr>
            <a:r>
              <a:rPr lang="en-US" sz="2000" dirty="0"/>
              <a:t>The </a:t>
            </a:r>
            <a:r>
              <a:rPr lang="en-US" sz="2000" dirty="0" err="1"/>
              <a:t>rsquare</a:t>
            </a:r>
            <a:r>
              <a:rPr lang="en-US" sz="2000" dirty="0"/>
              <a:t> of the model is 52%, if the sample size would have been greater, the </a:t>
            </a:r>
            <a:r>
              <a:rPr lang="en-US" sz="2000" dirty="0" err="1"/>
              <a:t>rsquare</a:t>
            </a:r>
            <a:r>
              <a:rPr lang="en-US" sz="2000" dirty="0"/>
              <a:t> value could have been better.</a:t>
            </a:r>
          </a:p>
        </p:txBody>
      </p:sp>
    </p:spTree>
    <p:extLst>
      <p:ext uri="{BB962C8B-B14F-4D97-AF65-F5344CB8AC3E}">
        <p14:creationId xmlns:p14="http://schemas.microsoft.com/office/powerpoint/2010/main" val="699938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500CA4-BAD3-4236-BDD9-9E3BBA652D5A}"/>
              </a:ext>
            </a:extLst>
          </p:cNvPr>
          <p:cNvSpPr>
            <a:spLocks noGrp="1"/>
          </p:cNvSpPr>
          <p:nvPr>
            <p:ph type="title"/>
          </p:nvPr>
        </p:nvSpPr>
        <p:spPr>
          <a:xfrm>
            <a:off x="1371599" y="1010097"/>
            <a:ext cx="9486901" cy="1010088"/>
          </a:xfrm>
        </p:spPr>
        <p:txBody>
          <a:bodyPr anchor="ctr">
            <a:normAutofit/>
          </a:bodyPr>
          <a:lstStyle/>
          <a:p>
            <a:pPr algn="ctr"/>
            <a:r>
              <a:rPr lang="en-US" b="1" dirty="0"/>
              <a:t>Discussion and future trend</a:t>
            </a:r>
          </a:p>
        </p:txBody>
      </p:sp>
      <p:sp>
        <p:nvSpPr>
          <p:cNvPr id="3" name="Content Placeholder 2">
            <a:extLst>
              <a:ext uri="{FF2B5EF4-FFF2-40B4-BE49-F238E27FC236}">
                <a16:creationId xmlns:a16="http://schemas.microsoft.com/office/drawing/2014/main" id="{0105652F-8294-44B6-96A2-9411F88ED5D7}"/>
              </a:ext>
            </a:extLst>
          </p:cNvPr>
          <p:cNvSpPr>
            <a:spLocks noGrp="1"/>
          </p:cNvSpPr>
          <p:nvPr>
            <p:ph idx="1"/>
          </p:nvPr>
        </p:nvSpPr>
        <p:spPr>
          <a:xfrm>
            <a:off x="1371600" y="2206257"/>
            <a:ext cx="9486901" cy="3540642"/>
          </a:xfrm>
        </p:spPr>
        <p:txBody>
          <a:bodyPr vert="horz" lIns="91440" tIns="45720" rIns="91440" bIns="45720" rtlCol="0">
            <a:normAutofit/>
          </a:bodyPr>
          <a:lstStyle/>
          <a:p>
            <a:pPr marL="0" indent="0">
              <a:lnSpc>
                <a:spcPct val="90000"/>
              </a:lnSpc>
              <a:buNone/>
            </a:pPr>
            <a:r>
              <a:rPr lang="en-US" sz="2000" dirty="0">
                <a:ea typeface="+mj-lt"/>
                <a:cs typeface="+mj-lt"/>
              </a:rPr>
              <a:t>One trend is the diversification of data sources. Former bankruptcy prediction papers would usually use numerical data, such as financial statement data, accounting data. Now the textual data, like news or public report even some comments from experts, are used to do the prediction. It generates a new concept called. Multiple-Source Heterogeneous Data, which requires more advanced classification techniques like deep learning technique, CNN. </a:t>
            </a:r>
            <a:endParaRPr lang="en-US" sz="2000" dirty="0"/>
          </a:p>
          <a:p>
            <a:pPr marL="0" indent="0">
              <a:lnSpc>
                <a:spcPct val="90000"/>
              </a:lnSpc>
              <a:buNone/>
            </a:pPr>
            <a:r>
              <a:rPr lang="en-US" sz="2000" dirty="0">
                <a:ea typeface="+mj-lt"/>
                <a:cs typeface="+mj-lt"/>
              </a:rPr>
              <a:t>Another possible innovative trend is to consider interpretability. Zhu et. al. (2013) proposed a comprehensive model to balance accuracy, complexity, and interpretability in the consumer credit classification [23]. However, it’s hard to find out which of the inputs has a stronger impact on bankruptcy using most of the conventional methods. This means most of the intelligent techniques are not suitable for investigating the cause of bankruptcy. Therefore, it’s necessary to think about how to promote the interpretability of prediction models.</a:t>
            </a:r>
            <a:endParaRPr lang="en-US" sz="2000" dirty="0"/>
          </a:p>
        </p:txBody>
      </p:sp>
    </p:spTree>
    <p:extLst>
      <p:ext uri="{BB962C8B-B14F-4D97-AF65-F5344CB8AC3E}">
        <p14:creationId xmlns:p14="http://schemas.microsoft.com/office/powerpoint/2010/main" val="34898215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E9CC75-980F-478B-AFF0-A10DB8290629}"/>
              </a:ext>
            </a:extLst>
          </p:cNvPr>
          <p:cNvSpPr>
            <a:spLocks noGrp="1"/>
          </p:cNvSpPr>
          <p:nvPr>
            <p:ph type="title"/>
          </p:nvPr>
        </p:nvSpPr>
        <p:spPr>
          <a:xfrm>
            <a:off x="1371599" y="1046545"/>
            <a:ext cx="9486901" cy="797027"/>
          </a:xfrm>
        </p:spPr>
        <p:txBody>
          <a:bodyPr anchor="b">
            <a:normAutofit/>
          </a:bodyPr>
          <a:lstStyle/>
          <a:p>
            <a:pPr algn="ctr"/>
            <a:r>
              <a:rPr lang="en-US" dirty="0"/>
              <a:t>references</a:t>
            </a:r>
          </a:p>
        </p:txBody>
      </p:sp>
      <p:sp>
        <p:nvSpPr>
          <p:cNvPr id="3" name="Content Placeholder 2">
            <a:extLst>
              <a:ext uri="{FF2B5EF4-FFF2-40B4-BE49-F238E27FC236}">
                <a16:creationId xmlns:a16="http://schemas.microsoft.com/office/drawing/2014/main" id="{5B63847A-4F8F-4A6B-B4B5-475D05D3BE37}"/>
              </a:ext>
            </a:extLst>
          </p:cNvPr>
          <p:cNvSpPr>
            <a:spLocks noGrp="1"/>
          </p:cNvSpPr>
          <p:nvPr>
            <p:ph idx="1"/>
          </p:nvPr>
        </p:nvSpPr>
        <p:spPr>
          <a:xfrm>
            <a:off x="1371600" y="2206257"/>
            <a:ext cx="9486901" cy="3540642"/>
          </a:xfrm>
        </p:spPr>
        <p:txBody>
          <a:bodyPr vert="horz" lIns="91440" tIns="45720" rIns="91440" bIns="45720" rtlCol="0">
            <a:normAutofit/>
          </a:bodyPr>
          <a:lstStyle/>
          <a:p>
            <a:r>
              <a:rPr lang="en-US" sz="2200">
                <a:ea typeface="+mj-lt"/>
                <a:cs typeface="+mj-lt"/>
                <a:hlinkClick r:id="rId2"/>
              </a:rPr>
              <a:t>https://data-flair.training/blogs/sas-correlation-analysis/</a:t>
            </a:r>
            <a:endParaRPr lang="en-US" sz="2200"/>
          </a:p>
          <a:p>
            <a:r>
              <a:rPr lang="en-US" sz="2200">
                <a:ea typeface="+mj-lt"/>
                <a:cs typeface="+mj-lt"/>
                <a:hlinkClick r:id="rId3"/>
              </a:rPr>
              <a:t>https://towardsdatascience.com/machine-learning-target-feature-label-imbalance-problem-and-solutions-98c5ae89ad0#b8f4</a:t>
            </a:r>
            <a:endParaRPr lang="en-US" sz="2200"/>
          </a:p>
          <a:p>
            <a:r>
              <a:rPr lang="en-US" sz="2200">
                <a:ea typeface="+mj-lt"/>
                <a:cs typeface="+mj-lt"/>
                <a:hlinkClick r:id="rId4"/>
              </a:rPr>
              <a:t>https://stats.idre.ucla.edu/sas/output/proc-logistic/</a:t>
            </a:r>
            <a:endParaRPr lang="en-US" sz="2200"/>
          </a:p>
          <a:p>
            <a:r>
              <a:rPr lang="en-US" sz="2200">
                <a:ea typeface="+mj-lt"/>
                <a:cs typeface="+mj-lt"/>
                <a:hlinkClick r:id="rId5"/>
              </a:rPr>
              <a:t>https://www.sciencedirect.com/science/article/pii/S0167923620301846</a:t>
            </a:r>
            <a:endParaRPr lang="en-US" sz="2200"/>
          </a:p>
          <a:p>
            <a:r>
              <a:rPr lang="en-US" sz="2200">
                <a:ea typeface="+mj-lt"/>
                <a:cs typeface="+mj-lt"/>
                <a:hlinkClick r:id="rId6"/>
              </a:rPr>
              <a:t>https://www.sciencedirect.com/science/article/pii/S0898122111008947</a:t>
            </a:r>
            <a:endParaRPr lang="en-US" sz="2200">
              <a:ea typeface="+mj-lt"/>
              <a:cs typeface="+mj-lt"/>
            </a:endParaRPr>
          </a:p>
          <a:p>
            <a:r>
              <a:rPr lang="en-US" sz="2200">
                <a:ea typeface="+mj-lt"/>
                <a:cs typeface="+mj-lt"/>
                <a:hlinkClick r:id="rId7"/>
              </a:rPr>
              <a:t>https://www.sciencedirect.com/science/article/abs/pii/S0957417419305123</a:t>
            </a:r>
            <a:endParaRPr lang="en-US" sz="2200">
              <a:ea typeface="+mj-lt"/>
              <a:cs typeface="+mj-lt"/>
            </a:endParaRPr>
          </a:p>
          <a:p>
            <a:r>
              <a:rPr lang="en-US" sz="2200">
                <a:ea typeface="+mj-lt"/>
                <a:cs typeface="+mj-lt"/>
                <a:hlinkClick r:id="rId8"/>
              </a:rPr>
              <a:t>https://www.sciencedirect.com/science/article/abs/pii/S0377221716000412</a:t>
            </a:r>
            <a:endParaRPr lang="en-US" sz="2200">
              <a:ea typeface="+mj-lt"/>
              <a:cs typeface="+mj-lt"/>
            </a:endParaRPr>
          </a:p>
          <a:p>
            <a:endParaRPr lang="en-US" sz="2200"/>
          </a:p>
          <a:p>
            <a:endParaRPr lang="en-US" sz="2200"/>
          </a:p>
        </p:txBody>
      </p:sp>
    </p:spTree>
    <p:extLst>
      <p:ext uri="{BB962C8B-B14F-4D97-AF65-F5344CB8AC3E}">
        <p14:creationId xmlns:p14="http://schemas.microsoft.com/office/powerpoint/2010/main" val="1864026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4D9798-E5A9-4D0D-91C6-4D888E113457}"/>
              </a:ext>
            </a:extLst>
          </p:cNvPr>
          <p:cNvSpPr>
            <a:spLocks noGrp="1"/>
          </p:cNvSpPr>
          <p:nvPr>
            <p:ph type="title"/>
          </p:nvPr>
        </p:nvSpPr>
        <p:spPr>
          <a:xfrm>
            <a:off x="973778" y="634780"/>
            <a:ext cx="9486901" cy="1010088"/>
          </a:xfrm>
        </p:spPr>
        <p:txBody>
          <a:bodyPr anchor="b">
            <a:normAutofit/>
          </a:bodyPr>
          <a:lstStyle/>
          <a:p>
            <a:pPr algn="ctr"/>
            <a:r>
              <a:rPr lang="en-US" b="1" dirty="0"/>
              <a:t>Literature review</a:t>
            </a:r>
          </a:p>
        </p:txBody>
      </p:sp>
      <p:sp>
        <p:nvSpPr>
          <p:cNvPr id="3" name="Content Placeholder 2">
            <a:extLst>
              <a:ext uri="{FF2B5EF4-FFF2-40B4-BE49-F238E27FC236}">
                <a16:creationId xmlns:a16="http://schemas.microsoft.com/office/drawing/2014/main" id="{E39A2A9E-3B5A-4218-A90E-E801DB099032}"/>
              </a:ext>
            </a:extLst>
          </p:cNvPr>
          <p:cNvSpPr>
            <a:spLocks noGrp="1"/>
          </p:cNvSpPr>
          <p:nvPr>
            <p:ph idx="1"/>
          </p:nvPr>
        </p:nvSpPr>
        <p:spPr>
          <a:xfrm>
            <a:off x="1371600" y="2206257"/>
            <a:ext cx="9486901" cy="3540642"/>
          </a:xfrm>
        </p:spPr>
        <p:txBody>
          <a:bodyPr vert="horz" lIns="91440" tIns="45720" rIns="91440" bIns="45720" rtlCol="0">
            <a:normAutofit/>
          </a:bodyPr>
          <a:lstStyle/>
          <a:p>
            <a:pPr marL="0" indent="0">
              <a:lnSpc>
                <a:spcPct val="90000"/>
              </a:lnSpc>
              <a:buNone/>
            </a:pPr>
            <a:endParaRPr lang="en-US" sz="1300" dirty="0">
              <a:ea typeface="+mj-lt"/>
              <a:cs typeface="+mj-lt"/>
            </a:endParaRPr>
          </a:p>
          <a:p>
            <a:pPr marL="0" indent="0">
              <a:lnSpc>
                <a:spcPct val="90000"/>
              </a:lnSpc>
              <a:buNone/>
            </a:pPr>
            <a:endParaRPr lang="en-US" sz="1300" dirty="0">
              <a:ea typeface="+mj-lt"/>
              <a:cs typeface="+mj-lt"/>
            </a:endParaRPr>
          </a:p>
          <a:p>
            <a:pPr>
              <a:lnSpc>
                <a:spcPct val="90000"/>
              </a:lnSpc>
            </a:pPr>
            <a:endParaRPr lang="en-US" sz="1300" dirty="0">
              <a:ea typeface="+mj-lt"/>
              <a:cs typeface="+mj-lt"/>
            </a:endParaRPr>
          </a:p>
          <a:p>
            <a:pPr>
              <a:lnSpc>
                <a:spcPct val="90000"/>
              </a:lnSpc>
            </a:pPr>
            <a:endParaRPr lang="en-US" sz="1300" dirty="0">
              <a:ea typeface="+mj-lt"/>
              <a:cs typeface="+mj-lt"/>
            </a:endParaRPr>
          </a:p>
          <a:p>
            <a:pPr>
              <a:lnSpc>
                <a:spcPct val="90000"/>
              </a:lnSpc>
            </a:pPr>
            <a:endParaRPr lang="en-US" sz="1300" dirty="0">
              <a:ea typeface="+mj-lt"/>
              <a:cs typeface="+mj-lt"/>
            </a:endParaRPr>
          </a:p>
          <a:p>
            <a:pPr>
              <a:lnSpc>
                <a:spcPct val="90000"/>
              </a:lnSpc>
            </a:pPr>
            <a:endParaRPr lang="en-US" sz="1300" dirty="0">
              <a:ea typeface="+mj-lt"/>
              <a:cs typeface="+mj-lt"/>
            </a:endParaRPr>
          </a:p>
        </p:txBody>
      </p:sp>
      <p:sp>
        <p:nvSpPr>
          <p:cNvPr id="4" name="TextBox 3">
            <a:extLst>
              <a:ext uri="{FF2B5EF4-FFF2-40B4-BE49-F238E27FC236}">
                <a16:creationId xmlns:a16="http://schemas.microsoft.com/office/drawing/2014/main" id="{E408477B-A819-4E5C-8D22-97D0BB1A1163}"/>
              </a:ext>
            </a:extLst>
          </p:cNvPr>
          <p:cNvSpPr txBox="1"/>
          <p:nvPr/>
        </p:nvSpPr>
        <p:spPr>
          <a:xfrm>
            <a:off x="973778" y="2031097"/>
            <a:ext cx="9884723" cy="375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US" sz="2000" dirty="0">
                <a:latin typeface="Goudy Old Style" panose="02020502050305020303" pitchFamily="18" charset="77"/>
              </a:rPr>
              <a:t>In this study, we will use bankruptcy data to test metrics for future estimation in logistic regression. In one report, we will concentrate on factors that could have an impact on the number of bankruptcies in various commodities, while in another, we will focus on bankruptcy patterns based on past years' number of bankrupts in the future.</a:t>
            </a:r>
            <a:br>
              <a:rPr lang="en-US" sz="2000" dirty="0">
                <a:latin typeface="Goudy Old Style" panose="02020502050305020303" pitchFamily="18" charset="77"/>
              </a:rPr>
            </a:br>
            <a:endParaRPr lang="en-US" sz="2000" dirty="0">
              <a:latin typeface="Goudy Old Style" panose="02020502050305020303" pitchFamily="18" charset="77"/>
            </a:endParaRPr>
          </a:p>
          <a:p>
            <a:pPr marL="342900" indent="-342900">
              <a:buFont typeface="Arial" panose="020B0604020202020204" pitchFamily="34" charset="0"/>
              <a:buChar char="•"/>
            </a:pPr>
            <a:r>
              <a:rPr lang="en-US" sz="2000" dirty="0">
                <a:latin typeface="Goudy Old Style" panose="02020502050305020303" pitchFamily="18" charset="77"/>
                <a:ea typeface="+mj-lt"/>
                <a:cs typeface="+mj-lt"/>
              </a:rPr>
              <a:t>The methods for predicting bankruptcy of financial firms became an important issue in the 1960s. High individual, economic, and social costs are inherent in corporate failures or bank failures and their findings could be taken as an indicator of the degree of development and robustness of a given country’s economy. Bankruptcy prediction has been a focus of study in business analytics because of the importance of accurate and timely strategic business decisions.</a:t>
            </a:r>
          </a:p>
          <a:p>
            <a:endParaRPr lang="en-US" dirty="0"/>
          </a:p>
        </p:txBody>
      </p:sp>
    </p:spTree>
    <p:extLst>
      <p:ext uri="{BB962C8B-B14F-4D97-AF65-F5344CB8AC3E}">
        <p14:creationId xmlns:p14="http://schemas.microsoft.com/office/powerpoint/2010/main" val="4262365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9DB178-31D0-DB47-8F6D-B3A88995AE33}"/>
              </a:ext>
            </a:extLst>
          </p:cNvPr>
          <p:cNvSpPr>
            <a:spLocks noGrp="1"/>
          </p:cNvSpPr>
          <p:nvPr>
            <p:ph type="title"/>
          </p:nvPr>
        </p:nvSpPr>
        <p:spPr>
          <a:xfrm>
            <a:off x="1371600" y="770868"/>
            <a:ext cx="9486901" cy="1010088"/>
          </a:xfrm>
        </p:spPr>
        <p:txBody>
          <a:bodyPr anchor="ctr">
            <a:normAutofit/>
          </a:bodyPr>
          <a:lstStyle/>
          <a:p>
            <a:pPr algn="ctr"/>
            <a:r>
              <a:rPr lang="en-US" b="1" dirty="0"/>
              <a:t>Source of the dataset</a:t>
            </a:r>
          </a:p>
        </p:txBody>
      </p:sp>
      <p:sp>
        <p:nvSpPr>
          <p:cNvPr id="3" name="Content Placeholder 2">
            <a:extLst>
              <a:ext uri="{FF2B5EF4-FFF2-40B4-BE49-F238E27FC236}">
                <a16:creationId xmlns:a16="http://schemas.microsoft.com/office/drawing/2014/main" id="{E8A4AD55-1EF8-764F-889C-6949E1020D97}"/>
              </a:ext>
            </a:extLst>
          </p:cNvPr>
          <p:cNvSpPr>
            <a:spLocks noGrp="1"/>
          </p:cNvSpPr>
          <p:nvPr>
            <p:ph idx="1"/>
          </p:nvPr>
        </p:nvSpPr>
        <p:spPr>
          <a:xfrm>
            <a:off x="1333500" y="1650670"/>
            <a:ext cx="9525002" cy="4096229"/>
          </a:xfrm>
        </p:spPr>
        <p:txBody>
          <a:bodyPr>
            <a:normAutofit fontScale="77500" lnSpcReduction="20000"/>
          </a:bodyPr>
          <a:lstStyle/>
          <a:p>
            <a:pPr fontAlgn="base">
              <a:lnSpc>
                <a:spcPct val="90000"/>
              </a:lnSpc>
            </a:pPr>
            <a:r>
              <a:rPr lang="en-US" sz="2900" u="sng" dirty="0">
                <a:hlinkClick r:id="rId2"/>
              </a:rPr>
              <a:t>https://www.kaggle.com/fedesoriano/company-bankruptcy-prediction</a:t>
            </a:r>
            <a:r>
              <a:rPr lang="en-US" sz="2900" dirty="0"/>
              <a:t>.​</a:t>
            </a:r>
          </a:p>
          <a:p>
            <a:pPr fontAlgn="base">
              <a:lnSpc>
                <a:spcPct val="90000"/>
              </a:lnSpc>
            </a:pPr>
            <a:r>
              <a:rPr lang="en-US" sz="2900" dirty="0"/>
              <a:t>The dataset is downloaded from the link given above. ​</a:t>
            </a:r>
          </a:p>
          <a:p>
            <a:pPr fontAlgn="base">
              <a:lnSpc>
                <a:spcPct val="90000"/>
              </a:lnSpc>
            </a:pPr>
            <a:r>
              <a:rPr lang="en-US" sz="2900" dirty="0"/>
              <a:t>The data is collected from the Taiwan Economic Journal for the years 1999–2009. Company bankruptcy was defined based on the business regulations of the Taiwan Stock Exchange.​</a:t>
            </a:r>
          </a:p>
          <a:p>
            <a:pPr fontAlgn="base">
              <a:lnSpc>
                <a:spcPct val="90000"/>
              </a:lnSpc>
            </a:pPr>
            <a:r>
              <a:rPr lang="en-US" sz="2900" dirty="0"/>
              <a:t>There are two criteria used in collecting the data samples. First, the sample companies had to have at least three years of complete public information before the occurrence of the financial crisis. ​</a:t>
            </a:r>
          </a:p>
          <a:p>
            <a:pPr fontAlgn="base">
              <a:lnSpc>
                <a:spcPct val="90000"/>
              </a:lnSpc>
            </a:pPr>
            <a:r>
              <a:rPr lang="en-US" sz="2900" dirty="0"/>
              <a:t>Second, there should be a sufficient number of comparable companies of similar size in the same industry for comparison of the bankrupt and non-bankrupt cases. ​</a:t>
            </a:r>
          </a:p>
          <a:p>
            <a:pPr fontAlgn="base">
              <a:lnSpc>
                <a:spcPct val="90000"/>
              </a:lnSpc>
            </a:pPr>
            <a:r>
              <a:rPr lang="en-US" sz="2900" dirty="0"/>
              <a:t>The resultant sample includes companies from the manufacturing industry composed of industrial and electronics companies (346 companies), the service industry composed of shipping, tourism, and retail companies (39 companies), and others (93 companies), but not financial companies.​</a:t>
            </a:r>
          </a:p>
          <a:p>
            <a:pPr>
              <a:lnSpc>
                <a:spcPct val="90000"/>
              </a:lnSpc>
            </a:pPr>
            <a:endParaRPr lang="en-US" sz="1700" dirty="0"/>
          </a:p>
        </p:txBody>
      </p:sp>
    </p:spTree>
    <p:extLst>
      <p:ext uri="{BB962C8B-B14F-4D97-AF65-F5344CB8AC3E}">
        <p14:creationId xmlns:p14="http://schemas.microsoft.com/office/powerpoint/2010/main" val="3472813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3AC2FC-214D-47E6-9126-9F90EC03AEB0}"/>
              </a:ext>
            </a:extLst>
          </p:cNvPr>
          <p:cNvSpPr>
            <a:spLocks noGrp="1"/>
          </p:cNvSpPr>
          <p:nvPr>
            <p:ph type="title"/>
          </p:nvPr>
        </p:nvSpPr>
        <p:spPr>
          <a:xfrm>
            <a:off x="1371599" y="1010097"/>
            <a:ext cx="9486901" cy="1010088"/>
          </a:xfrm>
        </p:spPr>
        <p:txBody>
          <a:bodyPr anchor="b">
            <a:normAutofit/>
          </a:bodyPr>
          <a:lstStyle/>
          <a:p>
            <a:pPr algn="ctr"/>
            <a:r>
              <a:rPr lang="en-US" b="1" dirty="0"/>
              <a:t>hypothesis</a:t>
            </a:r>
          </a:p>
        </p:txBody>
      </p:sp>
      <p:sp>
        <p:nvSpPr>
          <p:cNvPr id="3" name="Content Placeholder 2">
            <a:extLst>
              <a:ext uri="{FF2B5EF4-FFF2-40B4-BE49-F238E27FC236}">
                <a16:creationId xmlns:a16="http://schemas.microsoft.com/office/drawing/2014/main" id="{3C100BF1-1A43-4E79-B890-051B207FC932}"/>
              </a:ext>
            </a:extLst>
          </p:cNvPr>
          <p:cNvSpPr>
            <a:spLocks noGrp="1"/>
          </p:cNvSpPr>
          <p:nvPr>
            <p:ph idx="1"/>
          </p:nvPr>
        </p:nvSpPr>
        <p:spPr>
          <a:xfrm>
            <a:off x="1371600" y="2206257"/>
            <a:ext cx="9486901" cy="3540642"/>
          </a:xfrm>
        </p:spPr>
        <p:txBody>
          <a:bodyPr vert="horz" lIns="91440" tIns="45720" rIns="91440" bIns="45720" rtlCol="0">
            <a:normAutofit/>
          </a:bodyPr>
          <a:lstStyle/>
          <a:p>
            <a:r>
              <a:rPr lang="en-US" b="1" dirty="0"/>
              <a:t>H0 (Null Hypothesis)</a:t>
            </a:r>
            <a:r>
              <a:rPr lang="en-US" dirty="0"/>
              <a:t>: None of the independent variable are significant predictors of a company's bankruptcies.</a:t>
            </a:r>
          </a:p>
          <a:p>
            <a:r>
              <a:rPr lang="en-US" b="1" dirty="0"/>
              <a:t>Ha (Alternate Hypothesis)</a:t>
            </a:r>
            <a:r>
              <a:rPr lang="en-US" dirty="0"/>
              <a:t>: At least one of the independent variable will be significant in predicting a company's likelihood to get bankrupted. </a:t>
            </a:r>
          </a:p>
        </p:txBody>
      </p:sp>
    </p:spTree>
    <p:extLst>
      <p:ext uri="{BB962C8B-B14F-4D97-AF65-F5344CB8AC3E}">
        <p14:creationId xmlns:p14="http://schemas.microsoft.com/office/powerpoint/2010/main" val="3960161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2" name="Rectangle 74">
            <a:extLst>
              <a:ext uri="{FF2B5EF4-FFF2-40B4-BE49-F238E27FC236}">
                <a16:creationId xmlns:a16="http://schemas.microsoft.com/office/drawing/2014/main" id="{E603B722-6592-4052-B34A-9677B69F8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3" name="Rectangle 76">
            <a:extLst>
              <a:ext uri="{FF2B5EF4-FFF2-40B4-BE49-F238E27FC236}">
                <a16:creationId xmlns:a16="http://schemas.microsoft.com/office/drawing/2014/main" id="{77C5C6A8-3DFC-41EE-8BDC-AF44AF9FD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1800" y="0"/>
            <a:ext cx="5429250"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2AF38B-C7EF-7749-AF4F-8D5B4F9CAEA9}"/>
              </a:ext>
            </a:extLst>
          </p:cNvPr>
          <p:cNvSpPr>
            <a:spLocks noGrp="1"/>
          </p:cNvSpPr>
          <p:nvPr>
            <p:ph type="title"/>
          </p:nvPr>
        </p:nvSpPr>
        <p:spPr>
          <a:xfrm>
            <a:off x="7467601" y="389209"/>
            <a:ext cx="4038599" cy="1427944"/>
          </a:xfrm>
        </p:spPr>
        <p:txBody>
          <a:bodyPr anchor="b">
            <a:normAutofit/>
          </a:bodyPr>
          <a:lstStyle/>
          <a:p>
            <a:pPr algn="ctr"/>
            <a:r>
              <a:rPr lang="en-US" b="1" dirty="0"/>
              <a:t>Exploratory Data Analysis (EDA)​</a:t>
            </a:r>
          </a:p>
        </p:txBody>
      </p:sp>
      <p:pic>
        <p:nvPicPr>
          <p:cNvPr id="1028" name="Picture 4">
            <a:extLst>
              <a:ext uri="{FF2B5EF4-FFF2-40B4-BE49-F238E27FC236}">
                <a16:creationId xmlns:a16="http://schemas.microsoft.com/office/drawing/2014/main" id="{4BCE2586-833F-FF4B-B843-A60DF130EE7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9192" y="109703"/>
            <a:ext cx="2871190" cy="663859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0F2EAE5-60B4-BA47-A9A3-46CDA1D2694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17833" y="196733"/>
            <a:ext cx="3128370" cy="655156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174BFBED-61CE-A143-AD0B-99C6ADD99B6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840354" y="5923722"/>
            <a:ext cx="5172367" cy="7112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D5AFC18-CE75-C04E-8775-BAC33B8A27C7}"/>
              </a:ext>
            </a:extLst>
          </p:cNvPr>
          <p:cNvSpPr>
            <a:spLocks noGrp="1"/>
          </p:cNvSpPr>
          <p:nvPr>
            <p:ph idx="1"/>
          </p:nvPr>
        </p:nvSpPr>
        <p:spPr>
          <a:xfrm>
            <a:off x="7479970" y="1817153"/>
            <a:ext cx="4038600" cy="4219899"/>
          </a:xfrm>
        </p:spPr>
        <p:txBody>
          <a:bodyPr anchor="t">
            <a:normAutofit/>
          </a:bodyPr>
          <a:lstStyle/>
          <a:p>
            <a:pPr algn="ctr" fontAlgn="base">
              <a:lnSpc>
                <a:spcPct val="90000"/>
              </a:lnSpc>
            </a:pPr>
            <a:r>
              <a:rPr lang="en-GB" dirty="0"/>
              <a:t>The dataset includes 95 variables and 6818 rows, with the target variable as bankrupt(y) with the values 0/1. </a:t>
            </a:r>
            <a:r>
              <a:rPr lang="en-US" dirty="0"/>
              <a:t>​</a:t>
            </a:r>
          </a:p>
          <a:p>
            <a:pPr algn="ctr" fontAlgn="base">
              <a:lnSpc>
                <a:spcPct val="90000"/>
              </a:lnSpc>
            </a:pPr>
            <a:r>
              <a:rPr lang="en-GB" dirty="0"/>
              <a:t>The dataset was imported with the name of WORK.IMPORT.</a:t>
            </a:r>
            <a:r>
              <a:rPr lang="en-US" dirty="0"/>
              <a:t>​</a:t>
            </a:r>
          </a:p>
          <a:p>
            <a:pPr algn="ctr" fontAlgn="base">
              <a:lnSpc>
                <a:spcPct val="90000"/>
              </a:lnSpc>
            </a:pPr>
            <a:r>
              <a:rPr lang="en-GB" dirty="0"/>
              <a:t>As, the dataset is huge, we will check the missing values from the dataset</a:t>
            </a:r>
            <a:endParaRPr lang="en-US" dirty="0"/>
          </a:p>
          <a:p>
            <a:pPr algn="ctr">
              <a:lnSpc>
                <a:spcPct val="90000"/>
              </a:lnSpc>
            </a:pPr>
            <a:endParaRPr lang="en-US" dirty="0"/>
          </a:p>
        </p:txBody>
      </p:sp>
    </p:spTree>
    <p:extLst>
      <p:ext uri="{BB962C8B-B14F-4D97-AF65-F5344CB8AC3E}">
        <p14:creationId xmlns:p14="http://schemas.microsoft.com/office/powerpoint/2010/main" val="1881643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7B7301-81F4-419E-9A8F-6A2CF09DE438}"/>
              </a:ext>
            </a:extLst>
          </p:cNvPr>
          <p:cNvSpPr>
            <a:spLocks noGrp="1"/>
          </p:cNvSpPr>
          <p:nvPr>
            <p:ph type="title"/>
          </p:nvPr>
        </p:nvSpPr>
        <p:spPr>
          <a:xfrm>
            <a:off x="1371599" y="1010097"/>
            <a:ext cx="9486901" cy="1010088"/>
          </a:xfrm>
        </p:spPr>
        <p:txBody>
          <a:bodyPr anchor="b">
            <a:normAutofit/>
          </a:bodyPr>
          <a:lstStyle/>
          <a:p>
            <a:pPr algn="ctr"/>
            <a:r>
              <a:rPr lang="en-US" b="1" dirty="0"/>
              <a:t>Step-wise regression</a:t>
            </a:r>
          </a:p>
        </p:txBody>
      </p:sp>
      <p:sp>
        <p:nvSpPr>
          <p:cNvPr id="3" name="Content Placeholder 2">
            <a:extLst>
              <a:ext uri="{FF2B5EF4-FFF2-40B4-BE49-F238E27FC236}">
                <a16:creationId xmlns:a16="http://schemas.microsoft.com/office/drawing/2014/main" id="{6309BAE8-FDFA-4C38-B8EF-F9C947561E43}"/>
              </a:ext>
            </a:extLst>
          </p:cNvPr>
          <p:cNvSpPr>
            <a:spLocks noGrp="1"/>
          </p:cNvSpPr>
          <p:nvPr>
            <p:ph idx="1"/>
          </p:nvPr>
        </p:nvSpPr>
        <p:spPr>
          <a:xfrm>
            <a:off x="1371600" y="2206257"/>
            <a:ext cx="9486901" cy="3540642"/>
          </a:xfrm>
        </p:spPr>
        <p:txBody>
          <a:bodyPr vert="horz" lIns="91440" tIns="45720" rIns="91440" bIns="45720" rtlCol="0">
            <a:normAutofit/>
          </a:bodyPr>
          <a:lstStyle/>
          <a:p>
            <a:r>
              <a:rPr lang="en-US" dirty="0">
                <a:ea typeface="+mj-lt"/>
                <a:cs typeface="+mj-lt"/>
              </a:rPr>
              <a:t>Model selection is a fundamental task in data analysis, widely recognized as central to good inference. In SAS PROC LOGISTIC, we have 4 automatic model selection techniques: forward selection, backward elimination, stepwise selection which combines the elements of the previous two, and the best subset selection procedure.</a:t>
            </a:r>
          </a:p>
          <a:p>
            <a:r>
              <a:rPr lang="en-US" dirty="0">
                <a:ea typeface="+mj-lt"/>
                <a:cs typeface="+mj-lt"/>
              </a:rPr>
              <a:t>Selection is intuitively appealing: it builds models in a sequential manner and it allows for the examination of a collection of models which might not otherwise have been examined.</a:t>
            </a:r>
            <a:endParaRPr lang="en-US" dirty="0"/>
          </a:p>
          <a:p>
            <a:endParaRPr lang="en-US" dirty="0"/>
          </a:p>
          <a:p>
            <a:pPr marL="0" indent="0">
              <a:buNone/>
            </a:pPr>
            <a:endParaRPr lang="en-US" dirty="0"/>
          </a:p>
        </p:txBody>
      </p:sp>
    </p:spTree>
    <p:extLst>
      <p:ext uri="{BB962C8B-B14F-4D97-AF65-F5344CB8AC3E}">
        <p14:creationId xmlns:p14="http://schemas.microsoft.com/office/powerpoint/2010/main" val="1130880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C1CA7196-CAF1-4234-8849-E335F0BCA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56A704D-A726-E341-9E9A-B7D84ECA6EB9}"/>
              </a:ext>
            </a:extLst>
          </p:cNvPr>
          <p:cNvSpPr>
            <a:spLocks noGrp="1"/>
          </p:cNvSpPr>
          <p:nvPr>
            <p:ph type="title"/>
          </p:nvPr>
        </p:nvSpPr>
        <p:spPr>
          <a:xfrm>
            <a:off x="7467599" y="239150"/>
            <a:ext cx="4724401" cy="1303606"/>
          </a:xfrm>
        </p:spPr>
        <p:txBody>
          <a:bodyPr>
            <a:normAutofit/>
          </a:bodyPr>
          <a:lstStyle/>
          <a:p>
            <a:pPr algn="ctr"/>
            <a:r>
              <a:rPr lang="en-US" sz="2200" b="1" dirty="0"/>
              <a:t>Reducing no. of variables using</a:t>
            </a:r>
            <a:br>
              <a:rPr lang="en-US" sz="2200" b="1" dirty="0"/>
            </a:br>
            <a:r>
              <a:rPr lang="en-US" sz="2200" b="1" dirty="0"/>
              <a:t>Stepwise Regression</a:t>
            </a:r>
          </a:p>
        </p:txBody>
      </p:sp>
      <p:pic>
        <p:nvPicPr>
          <p:cNvPr id="2050" name="Picture 2">
            <a:extLst>
              <a:ext uri="{FF2B5EF4-FFF2-40B4-BE49-F238E27FC236}">
                <a16:creationId xmlns:a16="http://schemas.microsoft.com/office/drawing/2014/main" id="{885B7DF2-C64C-C641-AC68-9FCCFEC46C2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7376" y="1257543"/>
            <a:ext cx="7175349" cy="400025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044D051-05FF-F140-8AAE-7150998389D0}"/>
              </a:ext>
            </a:extLst>
          </p:cNvPr>
          <p:cNvSpPr>
            <a:spLocks noGrp="1"/>
          </p:cNvSpPr>
          <p:nvPr>
            <p:ph idx="1"/>
          </p:nvPr>
        </p:nvSpPr>
        <p:spPr>
          <a:xfrm>
            <a:off x="8046586" y="1705641"/>
            <a:ext cx="3876240" cy="4973065"/>
          </a:xfrm>
        </p:spPr>
        <p:txBody>
          <a:bodyPr vert="horz" lIns="91440" tIns="45720" rIns="91440" bIns="45720" rtlCol="0" anchor="t">
            <a:normAutofit fontScale="92500" lnSpcReduction="10000"/>
          </a:bodyPr>
          <a:lstStyle/>
          <a:p>
            <a:pPr fontAlgn="base"/>
            <a:r>
              <a:rPr lang="en-US" sz="2200" dirty="0"/>
              <a:t>A method of stepwise regression where all the independent variable begin in the model and subsequent variable are eliminated.</a:t>
            </a:r>
          </a:p>
          <a:p>
            <a:r>
              <a:rPr lang="en-US" sz="2200" dirty="0"/>
              <a:t>95 variables are a lot to work with. So, we will reduce the variables by using stepwise regression.​</a:t>
            </a:r>
            <a:endParaRPr lang="en-US" dirty="0"/>
          </a:p>
          <a:p>
            <a:pPr fontAlgn="base"/>
            <a:r>
              <a:rPr lang="en-US" sz="2200" dirty="0"/>
              <a:t>Stepwise regression adds a variable one by one to the model based on the condition of  </a:t>
            </a:r>
            <a:r>
              <a:rPr lang="en-US" sz="2200" b="1" dirty="0"/>
              <a:t>slentry=0.05 </a:t>
            </a:r>
            <a:r>
              <a:rPr lang="en-US" sz="2200" b="1" dirty="0" err="1"/>
              <a:t>slstay</a:t>
            </a:r>
            <a:r>
              <a:rPr lang="en-US" sz="2200" b="1" dirty="0"/>
              <a:t>=0.01.​</a:t>
            </a:r>
          </a:p>
          <a:p>
            <a:pPr fontAlgn="base"/>
            <a:r>
              <a:rPr lang="en-US" sz="2200" dirty="0"/>
              <a:t>The </a:t>
            </a:r>
            <a:r>
              <a:rPr lang="en-US" sz="2200" b="1" dirty="0"/>
              <a:t>12 variables </a:t>
            </a:r>
            <a:r>
              <a:rPr lang="en-US" sz="2200" dirty="0"/>
              <a:t>(including y ) out of 95 were significant and were chosen.</a:t>
            </a:r>
          </a:p>
          <a:p>
            <a:endParaRPr lang="en-US" sz="2200" dirty="0"/>
          </a:p>
        </p:txBody>
      </p:sp>
    </p:spTree>
    <p:extLst>
      <p:ext uri="{BB962C8B-B14F-4D97-AF65-F5344CB8AC3E}">
        <p14:creationId xmlns:p14="http://schemas.microsoft.com/office/powerpoint/2010/main" val="4038869664"/>
      </p:ext>
    </p:extLst>
  </p:cSld>
  <p:clrMapOvr>
    <a:masterClrMapping/>
  </p:clrMapOvr>
</p:sld>
</file>

<file path=ppt/theme/theme1.xml><?xml version="1.0" encoding="utf-8"?>
<a:theme xmlns:a="http://schemas.openxmlformats.org/drawingml/2006/main" name="ClassicFrameVTI">
  <a:themeElements>
    <a:clrScheme name="AnalogousFromDarkSeedRightStep">
      <a:dk1>
        <a:srgbClr val="000000"/>
      </a:dk1>
      <a:lt1>
        <a:srgbClr val="FFFFFF"/>
      </a:lt1>
      <a:dk2>
        <a:srgbClr val="1E2E35"/>
      </a:dk2>
      <a:lt2>
        <a:srgbClr val="E8E4E2"/>
      </a:lt2>
      <a:accent1>
        <a:srgbClr val="3DA2D3"/>
      </a:accent1>
      <a:accent2>
        <a:srgbClr val="2B51C1"/>
      </a:accent2>
      <a:accent3>
        <a:srgbClr val="553DD3"/>
      </a:accent3>
      <a:accent4>
        <a:srgbClr val="822BC1"/>
      </a:accent4>
      <a:accent5>
        <a:srgbClr val="D23DD3"/>
      </a:accent5>
      <a:accent6>
        <a:srgbClr val="C12B84"/>
      </a:accent6>
      <a:hlink>
        <a:srgbClr val="419230"/>
      </a:hlink>
      <a:folHlink>
        <a:srgbClr val="7F7F7F"/>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537</TotalTime>
  <Words>2641</Words>
  <Application>Microsoft Macintosh PowerPoint</Application>
  <PresentationFormat>Widescreen</PresentationFormat>
  <Paragraphs>164</Paragraphs>
  <Slides>37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Century Gothic</vt:lpstr>
      <vt:lpstr>Gill Sans MT</vt:lpstr>
      <vt:lpstr>Goudy Old Style</vt:lpstr>
      <vt:lpstr>ClassicFrameVTI</vt:lpstr>
      <vt:lpstr>Predicting company bankruptcy </vt:lpstr>
      <vt:lpstr>The social cost of bankruptcy</vt:lpstr>
      <vt:lpstr>Statistics showing Number of bankruptcy fillings</vt:lpstr>
      <vt:lpstr>Literature review</vt:lpstr>
      <vt:lpstr>Source of the dataset</vt:lpstr>
      <vt:lpstr>hypothesis</vt:lpstr>
      <vt:lpstr>Exploratory Data Analysis (EDA)​</vt:lpstr>
      <vt:lpstr>Step-wise regression</vt:lpstr>
      <vt:lpstr>Reducing no. of variables using Stepwise Regression</vt:lpstr>
      <vt:lpstr>   Correlation Matrix</vt:lpstr>
      <vt:lpstr>Correlation matrix </vt:lpstr>
      <vt:lpstr>Checking relationship between highly correlated variables</vt:lpstr>
      <vt:lpstr>Checking Vif</vt:lpstr>
      <vt:lpstr>Logistic Regression</vt:lpstr>
      <vt:lpstr>     Assumption of logistic reg</vt:lpstr>
      <vt:lpstr>Need to balance the target variable?</vt:lpstr>
      <vt:lpstr>Different ways to balance dataset</vt:lpstr>
      <vt:lpstr>Checking the Target variable(y) balance </vt:lpstr>
      <vt:lpstr>Proc logistic</vt:lpstr>
      <vt:lpstr>Data balancing</vt:lpstr>
      <vt:lpstr>Stepwise after balancing the dataset</vt:lpstr>
      <vt:lpstr>Correlation matrix</vt:lpstr>
      <vt:lpstr>Relationship between variables </vt:lpstr>
      <vt:lpstr>Outliers using boxplot</vt:lpstr>
      <vt:lpstr>outliers</vt:lpstr>
      <vt:lpstr>outliers</vt:lpstr>
      <vt:lpstr>pROC UNIVARIATE PROCEDURE </vt:lpstr>
      <vt:lpstr>Proc univariate</vt:lpstr>
      <vt:lpstr>                Transforming variable</vt:lpstr>
      <vt:lpstr>Comparing the Log variable after transformation </vt:lpstr>
      <vt:lpstr>Outliers decreased after transformation of the variable</vt:lpstr>
      <vt:lpstr>Logistic regression after data balancing</vt:lpstr>
      <vt:lpstr>Model Fit Assessment</vt:lpstr>
      <vt:lpstr>Chi – square &amp; hypothesis tests</vt:lpstr>
      <vt:lpstr>Conclusion</vt:lpstr>
      <vt:lpstr>Discussion and future trend</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company bankruptcy </dc:title>
  <dc:creator>Garg, Mudita</dc:creator>
  <cp:lastModifiedBy>Garg, Mudita</cp:lastModifiedBy>
  <cp:revision>951</cp:revision>
  <dcterms:created xsi:type="dcterms:W3CDTF">2021-03-20T18:43:45Z</dcterms:created>
  <dcterms:modified xsi:type="dcterms:W3CDTF">2021-05-30T21:03:20Z</dcterms:modified>
</cp:coreProperties>
</file>